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handoutMasterIdLst>
    <p:handoutMasterId r:id="rId21"/>
  </p:handoutMasterIdLst>
  <p:sldIdLst>
    <p:sldId id="318" r:id="rId2"/>
    <p:sldId id="335" r:id="rId3"/>
    <p:sldId id="384" r:id="rId4"/>
    <p:sldId id="399" r:id="rId5"/>
    <p:sldId id="385" r:id="rId6"/>
    <p:sldId id="382" r:id="rId7"/>
    <p:sldId id="383" r:id="rId8"/>
    <p:sldId id="389" r:id="rId9"/>
    <p:sldId id="387" r:id="rId10"/>
    <p:sldId id="388" r:id="rId11"/>
    <p:sldId id="400" r:id="rId12"/>
    <p:sldId id="401" r:id="rId13"/>
    <p:sldId id="403" r:id="rId14"/>
    <p:sldId id="402" r:id="rId15"/>
    <p:sldId id="404" r:id="rId16"/>
    <p:sldId id="397" r:id="rId17"/>
    <p:sldId id="398" r:id="rId18"/>
    <p:sldId id="377" r:id="rId19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FF"/>
    <a:srgbClr val="009999"/>
    <a:srgbClr val="008000"/>
    <a:srgbClr val="FF0000"/>
    <a:srgbClr val="006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97" autoAdjust="0"/>
  </p:normalViewPr>
  <p:slideViewPr>
    <p:cSldViewPr>
      <p:cViewPr varScale="1">
        <p:scale>
          <a:sx n="90" d="100"/>
          <a:sy n="90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nsf.gov\NSF\Users\JSCHLUET\Documents\DMREF\Awards\Old%20files\DMREF%20Funding%20by%20Divi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DMR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0.000</c:formatCode>
                <c:ptCount val="4"/>
                <c:pt idx="0">
                  <c:v>9.1999999999999993</c:v>
                </c:pt>
                <c:pt idx="1">
                  <c:v>7.9</c:v>
                </c:pt>
                <c:pt idx="2">
                  <c:v>13.807985</c:v>
                </c:pt>
                <c:pt idx="3">
                  <c:v>13.952195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0.000</c:formatCode>
                <c:ptCount val="4"/>
                <c:pt idx="0">
                  <c:v>0</c:v>
                </c:pt>
                <c:pt idx="1">
                  <c:v>2.751423</c:v>
                </c:pt>
                <c:pt idx="2">
                  <c:v>5.7919660000000004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DMS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0.000</c:formatCode>
                <c:ptCount val="4"/>
                <c:pt idx="1">
                  <c:v>1</c:v>
                </c:pt>
                <c:pt idx="2">
                  <c:v>2.018974</c:v>
                </c:pt>
                <c:pt idx="3">
                  <c:v>1.5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MPS-Other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Sheet1!$E$2:$E$5</c:f>
              <c:numCache>
                <c:formatCode>0.000</c:formatCode>
                <c:ptCount val="4"/>
                <c:pt idx="1">
                  <c:v>2</c:v>
                </c:pt>
                <c:pt idx="2">
                  <c:v>3.24</c:v>
                </c:pt>
                <c:pt idx="3">
                  <c:v>2.7184849999999998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CMMI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Sheet1!$F$2:$F$5</c:f>
              <c:numCache>
                <c:formatCode>0.000</c:formatCode>
                <c:ptCount val="4"/>
                <c:pt idx="0">
                  <c:v>3.9636459999999998</c:v>
                </c:pt>
                <c:pt idx="1">
                  <c:v>8.4690639999999995</c:v>
                </c:pt>
                <c:pt idx="2">
                  <c:v>7.5834289999999998</c:v>
                </c:pt>
                <c:pt idx="3">
                  <c:v>6.9511250000000002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CBET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 formatCode="0.000">
                  <c:v>0.45005299999999998</c:v>
                </c:pt>
                <c:pt idx="2" formatCode="0.000">
                  <c:v>2.8031320000000002</c:v>
                </c:pt>
                <c:pt idx="3" formatCode="0.000">
                  <c:v>2.8885429999999999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ECCS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2" formatCode="0.000">
                  <c:v>0.50033099999999997</c:v>
                </c:pt>
                <c:pt idx="3" formatCode="0.000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ENG-Other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2" formatCode="0.000">
                  <c:v>0.3</c:v>
                </c:pt>
                <c:pt idx="3" formatCode="0.000">
                  <c:v>7.4999999999999997E-2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ACI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Sheet1!$J$2:$J$5</c:f>
              <c:numCache>
                <c:formatCode>0.000</c:formatCode>
                <c:ptCount val="4"/>
                <c:pt idx="1">
                  <c:v>0.1</c:v>
                </c:pt>
                <c:pt idx="2">
                  <c:v>0.288964</c:v>
                </c:pt>
                <c:pt idx="3">
                  <c:v>0.44136599999999998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4638976"/>
        <c:axId val="154649344"/>
        <c:axId val="0"/>
      </c:bar3DChart>
      <c:catAx>
        <c:axId val="15463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4649344"/>
        <c:crosses val="autoZero"/>
        <c:auto val="1"/>
        <c:lblAlgn val="ctr"/>
        <c:lblOffset val="100"/>
        <c:noMultiLvlLbl val="0"/>
      </c:catAx>
      <c:valAx>
        <c:axId val="154649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Funding in Million $ 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4638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27427410427876"/>
          <c:y val="5.1804736229514176E-2"/>
          <c:w val="0.1912895730902357"/>
          <c:h val="0.838048638306156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5A27D-F986-104E-B5E4-267C62F83E0F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63074-EA69-7F47-8BEF-BDDC23A85D0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dirty="0" smtClean="0">
              <a:solidFill>
                <a:srgbClr val="3333CC"/>
              </a:solidFill>
            </a:rPr>
            <a:t>Synthesis</a:t>
          </a:r>
        </a:p>
        <a:p>
          <a:r>
            <a:rPr lang="en-US" sz="1800" dirty="0" smtClean="0">
              <a:solidFill>
                <a:srgbClr val="3333CC"/>
              </a:solidFill>
            </a:rPr>
            <a:t>Processing</a:t>
          </a:r>
          <a:endParaRPr lang="en-US" sz="2400" dirty="0">
            <a:solidFill>
              <a:srgbClr val="3333CC"/>
            </a:solidFill>
          </a:endParaRPr>
        </a:p>
      </dgm:t>
    </dgm:pt>
    <dgm:pt modelId="{0F0FD246-A6B6-274C-91A7-14F2631F478C}" type="parTrans" cxnId="{FB7E4852-ECD3-3247-BEFC-EEFF0FE21A89}">
      <dgm:prSet/>
      <dgm:spPr/>
      <dgm:t>
        <a:bodyPr/>
        <a:lstStyle/>
        <a:p>
          <a:endParaRPr lang="en-US"/>
        </a:p>
      </dgm:t>
    </dgm:pt>
    <dgm:pt modelId="{D11038D4-9463-2D46-BBC0-266516AA2B36}" type="sibTrans" cxnId="{FB7E4852-ECD3-3247-BEFC-EEFF0FE21A89}">
      <dgm:prSet/>
      <dgm:spPr>
        <a:gradFill rotWithShape="0">
          <a:gsLst>
            <a:gs pos="0">
              <a:srgbClr val="FFFF00"/>
            </a:gs>
            <a:gs pos="100000">
              <a:srgbClr val="FFD714"/>
            </a:gs>
          </a:gsLst>
        </a:gradFill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65B5C37-3E84-A848-A7EC-E0A5A019E74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/>
            <a:t>Property</a:t>
          </a:r>
        </a:p>
        <a:p>
          <a:r>
            <a:rPr lang="en-US" sz="1800" dirty="0" smtClean="0"/>
            <a:t>Measurement</a:t>
          </a:r>
          <a:endParaRPr lang="en-US" sz="1800" dirty="0"/>
        </a:p>
      </dgm:t>
    </dgm:pt>
    <dgm:pt modelId="{A6405F3D-2016-9449-9A29-5BC3106BBF59}" type="parTrans" cxnId="{5B027774-D4E8-4647-B417-9B03ECF52ADD}">
      <dgm:prSet/>
      <dgm:spPr/>
      <dgm:t>
        <a:bodyPr/>
        <a:lstStyle/>
        <a:p>
          <a:endParaRPr lang="en-US"/>
        </a:p>
      </dgm:t>
    </dgm:pt>
    <dgm:pt modelId="{FE4510D7-7A85-0543-904C-6C60A620F50D}" type="sibTrans" cxnId="{5B027774-D4E8-4647-B417-9B03ECF52ADD}">
      <dgm:prSet/>
      <dgm:spPr>
        <a:gradFill rotWithShape="0">
          <a:gsLst>
            <a:gs pos="0">
              <a:srgbClr val="FFFF00"/>
            </a:gs>
            <a:gs pos="100000">
              <a:srgbClr val="FFD714"/>
            </a:gs>
          </a:gsLst>
        </a:gradFill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9EC5F907-8D60-F34F-93A8-AC26A819110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 smtClean="0"/>
            <a:t>Theory </a:t>
          </a:r>
        </a:p>
        <a:p>
          <a:r>
            <a:rPr lang="en-US" sz="1800" dirty="0" smtClean="0"/>
            <a:t>Simulation</a:t>
          </a:r>
          <a:endParaRPr lang="en-US" sz="1800" dirty="0"/>
        </a:p>
      </dgm:t>
    </dgm:pt>
    <dgm:pt modelId="{76F67E1C-D548-5045-8578-67146189F064}" type="parTrans" cxnId="{B2AA4BF8-3F7E-1F47-91CC-02F955F8C8DF}">
      <dgm:prSet/>
      <dgm:spPr/>
      <dgm:t>
        <a:bodyPr/>
        <a:lstStyle/>
        <a:p>
          <a:endParaRPr lang="en-US"/>
        </a:p>
      </dgm:t>
    </dgm:pt>
    <dgm:pt modelId="{435B20A2-2CB4-1C48-9A73-FFE6620ACA95}" type="sibTrans" cxnId="{B2AA4BF8-3F7E-1F47-91CC-02F955F8C8DF}">
      <dgm:prSet/>
      <dgm:spPr>
        <a:gradFill rotWithShape="0">
          <a:gsLst>
            <a:gs pos="0">
              <a:srgbClr val="FFFF00"/>
            </a:gs>
            <a:gs pos="100000">
              <a:srgbClr val="FFD714"/>
            </a:gs>
          </a:gsLst>
        </a:gradFill>
        <a:ln w="381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27E0EEB-F62A-0F4A-B7D7-A7818E4DFAA9}" type="pres">
      <dgm:prSet presAssocID="{2635A27D-F986-104E-B5E4-267C62F83E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CB015-9834-D548-9FFB-DF37982C1FA1}" type="pres">
      <dgm:prSet presAssocID="{DAA63074-EA69-7F47-8BEF-BDDC23A85D0A}" presName="node" presStyleLbl="node1" presStyleIdx="0" presStyleCnt="3" custScaleX="120895" custRadScaleRad="91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3AA50-5B28-5E4C-AA1D-535BD3A778F2}" type="pres">
      <dgm:prSet presAssocID="{DAA63074-EA69-7F47-8BEF-BDDC23A85D0A}" presName="spNode" presStyleCnt="0"/>
      <dgm:spPr/>
    </dgm:pt>
    <dgm:pt modelId="{ADB39E29-3A6F-324F-897A-EC22765B7F13}" type="pres">
      <dgm:prSet presAssocID="{D11038D4-9463-2D46-BBC0-266516AA2B36}" presName="sibTrans" presStyleLbl="sibTrans1D1" presStyleIdx="0" presStyleCnt="3"/>
      <dgm:spPr/>
      <dgm:t>
        <a:bodyPr/>
        <a:lstStyle/>
        <a:p>
          <a:endParaRPr lang="en-US"/>
        </a:p>
      </dgm:t>
    </dgm:pt>
    <dgm:pt modelId="{60827ACA-3AD9-EC4F-B178-D12957D4095A}" type="pres">
      <dgm:prSet presAssocID="{C65B5C37-3E84-A848-A7EC-E0A5A019E74B}" presName="node" presStyleLbl="node1" presStyleIdx="1" presStyleCnt="3" custScaleX="118788" custRadScaleRad="102200" custRadScaleInc="-25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D5E9B-85E1-A94B-9974-1798F68A85A0}" type="pres">
      <dgm:prSet presAssocID="{C65B5C37-3E84-A848-A7EC-E0A5A019E74B}" presName="spNode" presStyleCnt="0"/>
      <dgm:spPr/>
    </dgm:pt>
    <dgm:pt modelId="{567ED9BE-7BC4-294E-97AD-764AEEB42DDB}" type="pres">
      <dgm:prSet presAssocID="{FE4510D7-7A85-0543-904C-6C60A620F50D}" presName="sibTrans" presStyleLbl="sibTrans1D1" presStyleIdx="1" presStyleCnt="3"/>
      <dgm:spPr/>
      <dgm:t>
        <a:bodyPr/>
        <a:lstStyle/>
        <a:p>
          <a:endParaRPr lang="en-US"/>
        </a:p>
      </dgm:t>
    </dgm:pt>
    <dgm:pt modelId="{1F742F6E-192E-AB44-951B-B27DE13C1A99}" type="pres">
      <dgm:prSet presAssocID="{9EC5F907-8D60-F34F-93A8-AC26A8191106}" presName="node" presStyleLbl="node1" presStyleIdx="2" presStyleCnt="3" custScaleX="113769" custRadScaleRad="109357" custRadScaleInc="28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336EE-4C34-F849-84BC-3B34371D7950}" type="pres">
      <dgm:prSet presAssocID="{9EC5F907-8D60-F34F-93A8-AC26A8191106}" presName="spNode" presStyleCnt="0"/>
      <dgm:spPr/>
    </dgm:pt>
    <dgm:pt modelId="{FF42D3B9-FC15-B54A-BADB-C5727248953C}" type="pres">
      <dgm:prSet presAssocID="{435B20A2-2CB4-1C48-9A73-FFE6620ACA95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CF1214DA-4F16-449A-A1E5-737C622E646A}" type="presOf" srcId="{C65B5C37-3E84-A848-A7EC-E0A5A019E74B}" destId="{60827ACA-3AD9-EC4F-B178-D12957D4095A}" srcOrd="0" destOrd="0" presId="urn:microsoft.com/office/officeart/2005/8/layout/cycle5"/>
    <dgm:cxn modelId="{5B027774-D4E8-4647-B417-9B03ECF52ADD}" srcId="{2635A27D-F986-104E-B5E4-267C62F83E0F}" destId="{C65B5C37-3E84-A848-A7EC-E0A5A019E74B}" srcOrd="1" destOrd="0" parTransId="{A6405F3D-2016-9449-9A29-5BC3106BBF59}" sibTransId="{FE4510D7-7A85-0543-904C-6C60A620F50D}"/>
    <dgm:cxn modelId="{3429F6CC-D14B-4A66-9C9F-CFD5C5E55C76}" type="presOf" srcId="{2635A27D-F986-104E-B5E4-267C62F83E0F}" destId="{527E0EEB-F62A-0F4A-B7D7-A7818E4DFAA9}" srcOrd="0" destOrd="0" presId="urn:microsoft.com/office/officeart/2005/8/layout/cycle5"/>
    <dgm:cxn modelId="{D211FC74-251E-4E27-8067-FB4D1FFA33CC}" type="presOf" srcId="{D11038D4-9463-2D46-BBC0-266516AA2B36}" destId="{ADB39E29-3A6F-324F-897A-EC22765B7F13}" srcOrd="0" destOrd="0" presId="urn:microsoft.com/office/officeart/2005/8/layout/cycle5"/>
    <dgm:cxn modelId="{6255B184-3BF6-4CD2-A88C-B9BCF3B9BA71}" type="presOf" srcId="{435B20A2-2CB4-1C48-9A73-FFE6620ACA95}" destId="{FF42D3B9-FC15-B54A-BADB-C5727248953C}" srcOrd="0" destOrd="0" presId="urn:microsoft.com/office/officeart/2005/8/layout/cycle5"/>
    <dgm:cxn modelId="{FB7E4852-ECD3-3247-BEFC-EEFF0FE21A89}" srcId="{2635A27D-F986-104E-B5E4-267C62F83E0F}" destId="{DAA63074-EA69-7F47-8BEF-BDDC23A85D0A}" srcOrd="0" destOrd="0" parTransId="{0F0FD246-A6B6-274C-91A7-14F2631F478C}" sibTransId="{D11038D4-9463-2D46-BBC0-266516AA2B36}"/>
    <dgm:cxn modelId="{1D095999-DE9F-4A8E-BB4F-EC34BBEC941F}" type="presOf" srcId="{DAA63074-EA69-7F47-8BEF-BDDC23A85D0A}" destId="{167CB015-9834-D548-9FFB-DF37982C1FA1}" srcOrd="0" destOrd="0" presId="urn:microsoft.com/office/officeart/2005/8/layout/cycle5"/>
    <dgm:cxn modelId="{DC932173-5F2B-47A2-BEE8-BA51F038BC45}" type="presOf" srcId="{9EC5F907-8D60-F34F-93A8-AC26A8191106}" destId="{1F742F6E-192E-AB44-951B-B27DE13C1A99}" srcOrd="0" destOrd="0" presId="urn:microsoft.com/office/officeart/2005/8/layout/cycle5"/>
    <dgm:cxn modelId="{C1C56C17-CBA7-4F34-8BB0-364E9BD63D97}" type="presOf" srcId="{FE4510D7-7A85-0543-904C-6C60A620F50D}" destId="{567ED9BE-7BC4-294E-97AD-764AEEB42DDB}" srcOrd="0" destOrd="0" presId="urn:microsoft.com/office/officeart/2005/8/layout/cycle5"/>
    <dgm:cxn modelId="{B2AA4BF8-3F7E-1F47-91CC-02F955F8C8DF}" srcId="{2635A27D-F986-104E-B5E4-267C62F83E0F}" destId="{9EC5F907-8D60-F34F-93A8-AC26A8191106}" srcOrd="2" destOrd="0" parTransId="{76F67E1C-D548-5045-8578-67146189F064}" sibTransId="{435B20A2-2CB4-1C48-9A73-FFE6620ACA95}"/>
    <dgm:cxn modelId="{D750036F-EE63-4221-89AE-884A615AD9F6}" type="presParOf" srcId="{527E0EEB-F62A-0F4A-B7D7-A7818E4DFAA9}" destId="{167CB015-9834-D548-9FFB-DF37982C1FA1}" srcOrd="0" destOrd="0" presId="urn:microsoft.com/office/officeart/2005/8/layout/cycle5"/>
    <dgm:cxn modelId="{ED4CCCA3-7C7C-4C34-A029-B7B0C95E0FC2}" type="presParOf" srcId="{527E0EEB-F62A-0F4A-B7D7-A7818E4DFAA9}" destId="{4E43AA50-5B28-5E4C-AA1D-535BD3A778F2}" srcOrd="1" destOrd="0" presId="urn:microsoft.com/office/officeart/2005/8/layout/cycle5"/>
    <dgm:cxn modelId="{003B9719-066F-4330-B605-5493075A4D7E}" type="presParOf" srcId="{527E0EEB-F62A-0F4A-B7D7-A7818E4DFAA9}" destId="{ADB39E29-3A6F-324F-897A-EC22765B7F13}" srcOrd="2" destOrd="0" presId="urn:microsoft.com/office/officeart/2005/8/layout/cycle5"/>
    <dgm:cxn modelId="{1EA74433-97BF-4A01-80E7-093C799D83D0}" type="presParOf" srcId="{527E0EEB-F62A-0F4A-B7D7-A7818E4DFAA9}" destId="{60827ACA-3AD9-EC4F-B178-D12957D4095A}" srcOrd="3" destOrd="0" presId="urn:microsoft.com/office/officeart/2005/8/layout/cycle5"/>
    <dgm:cxn modelId="{D18070F1-4DF8-4DBB-8EFD-D7D4FF23CBE8}" type="presParOf" srcId="{527E0EEB-F62A-0F4A-B7D7-A7818E4DFAA9}" destId="{188D5E9B-85E1-A94B-9974-1798F68A85A0}" srcOrd="4" destOrd="0" presId="urn:microsoft.com/office/officeart/2005/8/layout/cycle5"/>
    <dgm:cxn modelId="{BB1F4C51-960E-4CA3-BC43-CF45F6B2AC6C}" type="presParOf" srcId="{527E0EEB-F62A-0F4A-B7D7-A7818E4DFAA9}" destId="{567ED9BE-7BC4-294E-97AD-764AEEB42DDB}" srcOrd="5" destOrd="0" presId="urn:microsoft.com/office/officeart/2005/8/layout/cycle5"/>
    <dgm:cxn modelId="{17424B19-EF0A-417A-BAB7-547AEAA9F023}" type="presParOf" srcId="{527E0EEB-F62A-0F4A-B7D7-A7818E4DFAA9}" destId="{1F742F6E-192E-AB44-951B-B27DE13C1A99}" srcOrd="6" destOrd="0" presId="urn:microsoft.com/office/officeart/2005/8/layout/cycle5"/>
    <dgm:cxn modelId="{163200F4-D493-414A-A891-AD0CB8373330}" type="presParOf" srcId="{527E0EEB-F62A-0F4A-B7D7-A7818E4DFAA9}" destId="{980336EE-4C34-F849-84BC-3B34371D7950}" srcOrd="7" destOrd="0" presId="urn:microsoft.com/office/officeart/2005/8/layout/cycle5"/>
    <dgm:cxn modelId="{6451CC23-02F5-4141-8A5D-FF12DB51D4DD}" type="presParOf" srcId="{527E0EEB-F62A-0F4A-B7D7-A7818E4DFAA9}" destId="{FF42D3B9-FC15-B54A-BADB-C5727248953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0F135-93CF-5C48-9664-E4BA35C79A6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B7048DF0-C7CE-D148-BD6B-9F073FA23AD2}">
      <dgm:prSet phldrT="[Text]" custT="1"/>
      <dgm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dirty="0" smtClean="0">
              <a:solidFill>
                <a:srgbClr val="3333CC"/>
              </a:solidFill>
              <a:latin typeface="+mn-lt"/>
              <a:ea typeface="+mn-ea"/>
              <a:cs typeface="+mn-cs"/>
            </a:rPr>
            <a:t>Synthesis</a:t>
          </a:r>
        </a:p>
        <a:p>
          <a:r>
            <a:rPr lang="en-US" sz="1800" dirty="0" smtClean="0">
              <a:solidFill>
                <a:srgbClr val="3333CC"/>
              </a:solidFill>
              <a:latin typeface="+mn-lt"/>
              <a:ea typeface="+mn-ea"/>
              <a:cs typeface="+mn-cs"/>
            </a:rPr>
            <a:t>Processing</a:t>
          </a:r>
          <a:endParaRPr lang="en-US" sz="1800" dirty="0">
            <a:solidFill>
              <a:srgbClr val="3333CC"/>
            </a:solidFill>
            <a:latin typeface="+mn-lt"/>
            <a:ea typeface="+mn-ea"/>
            <a:cs typeface="+mn-cs"/>
          </a:endParaRPr>
        </a:p>
      </dgm:t>
    </dgm:pt>
    <dgm:pt modelId="{7BB83443-0222-7E41-BF6D-311C753EB657}" type="parTrans" cxnId="{9A4971B8-7AAA-4349-9F77-D8A04FBB4301}">
      <dgm:prSet/>
      <dgm:spPr/>
      <dgm:t>
        <a:bodyPr/>
        <a:lstStyle/>
        <a:p>
          <a:endParaRPr lang="en-US"/>
        </a:p>
      </dgm:t>
    </dgm:pt>
    <dgm:pt modelId="{A5FCEAB2-0B63-344E-B2FF-C5A398A95BE5}" type="sibTrans" cxnId="{9A4971B8-7AAA-4349-9F77-D8A04FBB4301}">
      <dgm:prSet/>
      <dgm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/>
            </a:gs>
            <a:gs pos="100000">
              <a:srgbClr val="C0504D">
                <a:lumMod val="20000"/>
                <a:lumOff val="80000"/>
              </a:srgb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rgbClr val="ECF1F8"/>
            </a:solidFill>
            <a:latin typeface="Avenir Roman"/>
            <a:ea typeface="+mn-ea"/>
            <a:cs typeface="+mn-cs"/>
          </a:endParaRPr>
        </a:p>
      </dgm:t>
    </dgm:pt>
    <dgm:pt modelId="{65921D53-1AC7-CE43-A078-D353A4852172}">
      <dgm:prSet phldrT="[Text]" custT="1"/>
      <dgm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Property</a:t>
          </a:r>
        </a:p>
        <a:p>
          <a:r>
            <a:rPr lang="en-US" sz="18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Experiment</a:t>
          </a:r>
          <a:endParaRPr lang="en-US" sz="18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DC9CE550-923F-2342-ADF6-3DB0F980CA63}" type="parTrans" cxnId="{CDD027F4-BE56-7241-BD76-5EAC3CF81363}">
      <dgm:prSet/>
      <dgm:spPr/>
      <dgm:t>
        <a:bodyPr/>
        <a:lstStyle/>
        <a:p>
          <a:endParaRPr lang="en-US"/>
        </a:p>
      </dgm:t>
    </dgm:pt>
    <dgm:pt modelId="{436154F8-CFC7-F64F-944C-F3C8BF8FC55C}" type="sibTrans" cxnId="{CDD027F4-BE56-7241-BD76-5EAC3CF81363}">
      <dgm:prSet/>
      <dgm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/>
            </a:gs>
            <a:gs pos="100000">
              <a:srgbClr val="C0504D">
                <a:lumMod val="20000"/>
                <a:lumOff val="80000"/>
              </a:srgb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rgbClr val="ECF1F8"/>
            </a:solidFill>
            <a:latin typeface="Avenir Roman"/>
            <a:ea typeface="+mn-ea"/>
            <a:cs typeface="+mn-cs"/>
          </a:endParaRPr>
        </a:p>
      </dgm:t>
    </dgm:pt>
    <dgm:pt modelId="{A0747E35-8312-AE44-BD36-E54CB845FE9A}">
      <dgm:prSet phldrT="[Text]" custT="1"/>
      <dgm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dirty="0" smtClean="0">
              <a:solidFill>
                <a:srgbClr val="ECF1F8"/>
              </a:solidFill>
              <a:latin typeface="+mn-lt"/>
              <a:ea typeface="+mn-ea"/>
              <a:cs typeface="+mn-cs"/>
            </a:rPr>
            <a:t>Theory</a:t>
          </a:r>
        </a:p>
        <a:p>
          <a:r>
            <a:rPr lang="en-US" sz="1800" dirty="0" smtClean="0">
              <a:solidFill>
                <a:srgbClr val="ECF1F8"/>
              </a:solidFill>
              <a:latin typeface="+mn-lt"/>
              <a:ea typeface="+mn-ea"/>
              <a:cs typeface="+mn-cs"/>
            </a:rPr>
            <a:t>Simulation</a:t>
          </a:r>
          <a:endParaRPr lang="en-US" sz="1800" dirty="0">
            <a:solidFill>
              <a:srgbClr val="ECF1F8"/>
            </a:solidFill>
            <a:latin typeface="+mn-lt"/>
            <a:ea typeface="+mn-ea"/>
            <a:cs typeface="+mn-cs"/>
          </a:endParaRPr>
        </a:p>
      </dgm:t>
    </dgm:pt>
    <dgm:pt modelId="{1BABF989-3F5B-0548-A7DE-7E1342039AAF}" type="parTrans" cxnId="{F6713E0C-1BEB-EB41-8A8F-84432F8F1B9B}">
      <dgm:prSet/>
      <dgm:spPr/>
      <dgm:t>
        <a:bodyPr/>
        <a:lstStyle/>
        <a:p>
          <a:endParaRPr lang="en-US"/>
        </a:p>
      </dgm:t>
    </dgm:pt>
    <dgm:pt modelId="{89FF3733-7C9E-0F42-9A01-AE7E5B72C7D0}" type="sibTrans" cxnId="{F6713E0C-1BEB-EB41-8A8F-84432F8F1B9B}">
      <dgm:prSet/>
      <dgm:spPr/>
      <dgm:t>
        <a:bodyPr/>
        <a:lstStyle/>
        <a:p>
          <a:endParaRPr lang="en-US"/>
        </a:p>
      </dgm:t>
    </dgm:pt>
    <dgm:pt modelId="{94BBB8B6-77B0-E448-963F-1B7028C93B36}" type="pres">
      <dgm:prSet presAssocID="{7690F135-93CF-5C48-9664-E4BA35C79A6F}" presName="Name0" presStyleCnt="0">
        <dgm:presLayoutVars>
          <dgm:dir/>
          <dgm:resizeHandles val="exact"/>
        </dgm:presLayoutVars>
      </dgm:prSet>
      <dgm:spPr/>
    </dgm:pt>
    <dgm:pt modelId="{822BDC4F-2AD0-6C46-8A3F-94D6E45EBC6A}" type="pres">
      <dgm:prSet presAssocID="{B7048DF0-C7CE-D148-BD6B-9F073FA23A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9BA51-E2E4-A14A-BA90-0D7F38F36AC7}" type="pres">
      <dgm:prSet presAssocID="{A5FCEAB2-0B63-344E-B2FF-C5A398A95B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512DAE7-75ED-F54B-AC49-E624AC0E8503}" type="pres">
      <dgm:prSet presAssocID="{A5FCEAB2-0B63-344E-B2FF-C5A398A95B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0C4E4EB-0D9D-224D-AEFF-16ED32FB432A}" type="pres">
      <dgm:prSet presAssocID="{65921D53-1AC7-CE43-A078-D353A48521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EC926-B8FA-114D-89AC-1F0768C29457}" type="pres">
      <dgm:prSet presAssocID="{436154F8-CFC7-F64F-944C-F3C8BF8FC55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2A40FF1-26C2-8F4D-A0DA-F13C596850C3}" type="pres">
      <dgm:prSet presAssocID="{436154F8-CFC7-F64F-944C-F3C8BF8FC55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A7D6531-3CFF-8041-BED9-37ADC99A0E6C}" type="pres">
      <dgm:prSet presAssocID="{A0747E35-8312-AE44-BD36-E54CB845FE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971B8-7AAA-4349-9F77-D8A04FBB4301}" srcId="{7690F135-93CF-5C48-9664-E4BA35C79A6F}" destId="{B7048DF0-C7CE-D148-BD6B-9F073FA23AD2}" srcOrd="0" destOrd="0" parTransId="{7BB83443-0222-7E41-BF6D-311C753EB657}" sibTransId="{A5FCEAB2-0B63-344E-B2FF-C5A398A95BE5}"/>
    <dgm:cxn modelId="{653CA579-4078-44CA-A69C-BBC05E6F5006}" type="presOf" srcId="{B7048DF0-C7CE-D148-BD6B-9F073FA23AD2}" destId="{822BDC4F-2AD0-6C46-8A3F-94D6E45EBC6A}" srcOrd="0" destOrd="0" presId="urn:microsoft.com/office/officeart/2005/8/layout/process1"/>
    <dgm:cxn modelId="{CDD027F4-BE56-7241-BD76-5EAC3CF81363}" srcId="{7690F135-93CF-5C48-9664-E4BA35C79A6F}" destId="{65921D53-1AC7-CE43-A078-D353A4852172}" srcOrd="1" destOrd="0" parTransId="{DC9CE550-923F-2342-ADF6-3DB0F980CA63}" sibTransId="{436154F8-CFC7-F64F-944C-F3C8BF8FC55C}"/>
    <dgm:cxn modelId="{7C4C2E26-358D-4CDD-BCA0-89023630936B}" type="presOf" srcId="{436154F8-CFC7-F64F-944C-F3C8BF8FC55C}" destId="{3CFEC926-B8FA-114D-89AC-1F0768C29457}" srcOrd="0" destOrd="0" presId="urn:microsoft.com/office/officeart/2005/8/layout/process1"/>
    <dgm:cxn modelId="{0AE6105E-ECB8-4CB8-B02D-8B0C33235E80}" type="presOf" srcId="{436154F8-CFC7-F64F-944C-F3C8BF8FC55C}" destId="{92A40FF1-26C2-8F4D-A0DA-F13C596850C3}" srcOrd="1" destOrd="0" presId="urn:microsoft.com/office/officeart/2005/8/layout/process1"/>
    <dgm:cxn modelId="{00BCCCC6-EF5F-40C6-BBE5-28F5FFDBFCD9}" type="presOf" srcId="{7690F135-93CF-5C48-9664-E4BA35C79A6F}" destId="{94BBB8B6-77B0-E448-963F-1B7028C93B36}" srcOrd="0" destOrd="0" presId="urn:microsoft.com/office/officeart/2005/8/layout/process1"/>
    <dgm:cxn modelId="{F6713E0C-1BEB-EB41-8A8F-84432F8F1B9B}" srcId="{7690F135-93CF-5C48-9664-E4BA35C79A6F}" destId="{A0747E35-8312-AE44-BD36-E54CB845FE9A}" srcOrd="2" destOrd="0" parTransId="{1BABF989-3F5B-0548-A7DE-7E1342039AAF}" sibTransId="{89FF3733-7C9E-0F42-9A01-AE7E5B72C7D0}"/>
    <dgm:cxn modelId="{72EA1E12-D58F-4BBC-B859-21AA18741FDA}" type="presOf" srcId="{65921D53-1AC7-CE43-A078-D353A4852172}" destId="{80C4E4EB-0D9D-224D-AEFF-16ED32FB432A}" srcOrd="0" destOrd="0" presId="urn:microsoft.com/office/officeart/2005/8/layout/process1"/>
    <dgm:cxn modelId="{BE3003E7-5FDB-4BD5-AF07-1C4A07BCAD86}" type="presOf" srcId="{A0747E35-8312-AE44-BD36-E54CB845FE9A}" destId="{3A7D6531-3CFF-8041-BED9-37ADC99A0E6C}" srcOrd="0" destOrd="0" presId="urn:microsoft.com/office/officeart/2005/8/layout/process1"/>
    <dgm:cxn modelId="{70D9DA79-BA51-44DF-B6CF-129BF9D529F0}" type="presOf" srcId="{A5FCEAB2-0B63-344E-B2FF-C5A398A95BE5}" destId="{B512DAE7-75ED-F54B-AC49-E624AC0E8503}" srcOrd="1" destOrd="0" presId="urn:microsoft.com/office/officeart/2005/8/layout/process1"/>
    <dgm:cxn modelId="{14B6C7BE-A5B5-4484-B637-E62008494A05}" type="presOf" srcId="{A5FCEAB2-0B63-344E-B2FF-C5A398A95BE5}" destId="{DF99BA51-E2E4-A14A-BA90-0D7F38F36AC7}" srcOrd="0" destOrd="0" presId="urn:microsoft.com/office/officeart/2005/8/layout/process1"/>
    <dgm:cxn modelId="{2FEAED4E-B6AD-439E-9C67-A0B88785C8D1}" type="presParOf" srcId="{94BBB8B6-77B0-E448-963F-1B7028C93B36}" destId="{822BDC4F-2AD0-6C46-8A3F-94D6E45EBC6A}" srcOrd="0" destOrd="0" presId="urn:microsoft.com/office/officeart/2005/8/layout/process1"/>
    <dgm:cxn modelId="{9C97B44B-B816-405B-8B87-912E4A533850}" type="presParOf" srcId="{94BBB8B6-77B0-E448-963F-1B7028C93B36}" destId="{DF99BA51-E2E4-A14A-BA90-0D7F38F36AC7}" srcOrd="1" destOrd="0" presId="urn:microsoft.com/office/officeart/2005/8/layout/process1"/>
    <dgm:cxn modelId="{9669B849-4550-4A3D-B981-261A6CD618CF}" type="presParOf" srcId="{DF99BA51-E2E4-A14A-BA90-0D7F38F36AC7}" destId="{B512DAE7-75ED-F54B-AC49-E624AC0E8503}" srcOrd="0" destOrd="0" presId="urn:microsoft.com/office/officeart/2005/8/layout/process1"/>
    <dgm:cxn modelId="{2D512FBB-DFD3-485E-BBFE-42E65B33BC55}" type="presParOf" srcId="{94BBB8B6-77B0-E448-963F-1B7028C93B36}" destId="{80C4E4EB-0D9D-224D-AEFF-16ED32FB432A}" srcOrd="2" destOrd="0" presId="urn:microsoft.com/office/officeart/2005/8/layout/process1"/>
    <dgm:cxn modelId="{FD34FF51-5F8F-48D6-A0EA-381A89EB93EF}" type="presParOf" srcId="{94BBB8B6-77B0-E448-963F-1B7028C93B36}" destId="{3CFEC926-B8FA-114D-89AC-1F0768C29457}" srcOrd="3" destOrd="0" presId="urn:microsoft.com/office/officeart/2005/8/layout/process1"/>
    <dgm:cxn modelId="{3E8078CD-3CD7-4C82-8608-8502781F08A3}" type="presParOf" srcId="{3CFEC926-B8FA-114D-89AC-1F0768C29457}" destId="{92A40FF1-26C2-8F4D-A0DA-F13C596850C3}" srcOrd="0" destOrd="0" presId="urn:microsoft.com/office/officeart/2005/8/layout/process1"/>
    <dgm:cxn modelId="{06F28678-4502-4C41-A387-8B90B0AC3D6F}" type="presParOf" srcId="{94BBB8B6-77B0-E448-963F-1B7028C93B36}" destId="{3A7D6531-3CFF-8041-BED9-37ADC99A0E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CB015-9834-D548-9FFB-DF37982C1FA1}">
      <dsp:nvSpPr>
        <dsp:cNvPr id="0" name=""/>
        <dsp:cNvSpPr/>
      </dsp:nvSpPr>
      <dsp:spPr>
        <a:xfrm>
          <a:off x="1175341" y="96457"/>
          <a:ext cx="1566993" cy="842504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33CC"/>
              </a:solidFill>
            </a:rPr>
            <a:t>Synthesis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33CC"/>
              </a:solidFill>
            </a:rPr>
            <a:t>Processing</a:t>
          </a:r>
          <a:endParaRPr lang="en-US" sz="2400" kern="1200" dirty="0">
            <a:solidFill>
              <a:srgbClr val="3333CC"/>
            </a:solidFill>
          </a:endParaRPr>
        </a:p>
      </dsp:txBody>
      <dsp:txXfrm>
        <a:off x="1216469" y="137585"/>
        <a:ext cx="1484737" cy="760248"/>
      </dsp:txXfrm>
    </dsp:sp>
    <dsp:sp modelId="{ADB39E29-3A6F-324F-897A-EC22765B7F13}">
      <dsp:nvSpPr>
        <dsp:cNvPr id="0" name=""/>
        <dsp:cNvSpPr/>
      </dsp:nvSpPr>
      <dsp:spPr>
        <a:xfrm>
          <a:off x="878224" y="602566"/>
          <a:ext cx="2249553" cy="2249553"/>
        </a:xfrm>
        <a:custGeom>
          <a:avLst/>
          <a:gdLst/>
          <a:ahLst/>
          <a:cxnLst/>
          <a:rect l="0" t="0" r="0" b="0"/>
          <a:pathLst>
            <a:path>
              <a:moveTo>
                <a:pt x="1968268" y="380704"/>
              </a:moveTo>
              <a:arcTo wR="1124776" hR="1124776" stAng="19115004" swAng="1389841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27ACA-3AD9-EC4F-B178-D12957D4095A}">
      <dsp:nvSpPr>
        <dsp:cNvPr id="0" name=""/>
        <dsp:cNvSpPr/>
      </dsp:nvSpPr>
      <dsp:spPr>
        <a:xfrm>
          <a:off x="2269654" y="1517262"/>
          <a:ext cx="1539683" cy="84250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Property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Measurement</a:t>
          </a:r>
          <a:endParaRPr lang="en-US" sz="1800" kern="1200" dirty="0"/>
        </a:p>
      </dsp:txBody>
      <dsp:txXfrm>
        <a:off x="2310782" y="1558390"/>
        <a:ext cx="1457427" cy="760248"/>
      </dsp:txXfrm>
    </dsp:sp>
    <dsp:sp modelId="{567ED9BE-7BC4-294E-97AD-764AEEB42DDB}">
      <dsp:nvSpPr>
        <dsp:cNvPr id="0" name=""/>
        <dsp:cNvSpPr/>
      </dsp:nvSpPr>
      <dsp:spPr>
        <a:xfrm>
          <a:off x="778872" y="519311"/>
          <a:ext cx="2249553" cy="2249553"/>
        </a:xfrm>
        <a:custGeom>
          <a:avLst/>
          <a:gdLst/>
          <a:ahLst/>
          <a:cxnLst/>
          <a:rect l="0" t="0" r="0" b="0"/>
          <a:pathLst>
            <a:path>
              <a:moveTo>
                <a:pt x="1734147" y="2070181"/>
              </a:moveTo>
              <a:arcTo wR="1124776" hR="1124776" stAng="3431745" swAng="3936498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42F6E-192E-AB44-951B-B27DE13C1A99}">
      <dsp:nvSpPr>
        <dsp:cNvPr id="0" name=""/>
        <dsp:cNvSpPr/>
      </dsp:nvSpPr>
      <dsp:spPr>
        <a:xfrm>
          <a:off x="55602" y="1517265"/>
          <a:ext cx="1474629" cy="84250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Simulation</a:t>
          </a:r>
          <a:endParaRPr lang="en-US" sz="1800" kern="1200" dirty="0"/>
        </a:p>
      </dsp:txBody>
      <dsp:txXfrm>
        <a:off x="96730" y="1558393"/>
        <a:ext cx="1392373" cy="760248"/>
      </dsp:txXfrm>
    </dsp:sp>
    <dsp:sp modelId="{FF42D3B9-FC15-B54A-BADB-C5727248953C}">
      <dsp:nvSpPr>
        <dsp:cNvPr id="0" name=""/>
        <dsp:cNvSpPr/>
      </dsp:nvSpPr>
      <dsp:spPr>
        <a:xfrm>
          <a:off x="692120" y="678783"/>
          <a:ext cx="2249553" cy="2249553"/>
        </a:xfrm>
        <a:custGeom>
          <a:avLst/>
          <a:gdLst/>
          <a:ahLst/>
          <a:cxnLst/>
          <a:rect l="0" t="0" r="0" b="0"/>
          <a:pathLst>
            <a:path>
              <a:moveTo>
                <a:pt x="86931" y="691187"/>
              </a:moveTo>
              <a:arcTo wR="1124776" hR="1124776" stAng="12160447" swAng="1477244"/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BDC4F-2AD0-6C46-8A3F-94D6E45EBC6A}">
      <dsp:nvSpPr>
        <dsp:cNvPr id="0" name=""/>
        <dsp:cNvSpPr/>
      </dsp:nvSpPr>
      <dsp:spPr>
        <a:xfrm>
          <a:off x="5241" y="323814"/>
          <a:ext cx="1566596" cy="93995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33CC"/>
              </a:solidFill>
              <a:latin typeface="+mn-lt"/>
              <a:ea typeface="+mn-ea"/>
              <a:cs typeface="+mn-cs"/>
            </a:rPr>
            <a:t>Synthesis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333CC"/>
              </a:solidFill>
              <a:latin typeface="+mn-lt"/>
              <a:ea typeface="+mn-ea"/>
              <a:cs typeface="+mn-cs"/>
            </a:rPr>
            <a:t>Processing</a:t>
          </a:r>
          <a:endParaRPr lang="en-US" sz="1800" kern="1200" dirty="0">
            <a:solidFill>
              <a:srgbClr val="3333CC"/>
            </a:solidFill>
            <a:latin typeface="+mn-lt"/>
            <a:ea typeface="+mn-ea"/>
            <a:cs typeface="+mn-cs"/>
          </a:endParaRPr>
        </a:p>
      </dsp:txBody>
      <dsp:txXfrm>
        <a:off x="32771" y="351344"/>
        <a:ext cx="1511536" cy="884897"/>
      </dsp:txXfrm>
    </dsp:sp>
    <dsp:sp modelId="{DF99BA51-E2E4-A14A-BA90-0D7F38F36AC7}">
      <dsp:nvSpPr>
        <dsp:cNvPr id="0" name=""/>
        <dsp:cNvSpPr/>
      </dsp:nvSpPr>
      <dsp:spPr>
        <a:xfrm>
          <a:off x="1728497" y="599535"/>
          <a:ext cx="332118" cy="388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/>
            </a:gs>
            <a:gs pos="100000">
              <a:srgbClr val="C0504D">
                <a:lumMod val="20000"/>
                <a:lumOff val="80000"/>
              </a:srgb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rgbClr val="ECF1F8"/>
            </a:solidFill>
            <a:latin typeface="Avenir Roman"/>
            <a:ea typeface="+mn-ea"/>
            <a:cs typeface="+mn-cs"/>
          </a:endParaRPr>
        </a:p>
      </dsp:txBody>
      <dsp:txXfrm>
        <a:off x="1728497" y="677238"/>
        <a:ext cx="232483" cy="233109"/>
      </dsp:txXfrm>
    </dsp:sp>
    <dsp:sp modelId="{80C4E4EB-0D9D-224D-AEFF-16ED32FB432A}">
      <dsp:nvSpPr>
        <dsp:cNvPr id="0" name=""/>
        <dsp:cNvSpPr/>
      </dsp:nvSpPr>
      <dsp:spPr>
        <a:xfrm>
          <a:off x="2198476" y="323814"/>
          <a:ext cx="1566596" cy="93995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Property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Experiment</a:t>
          </a:r>
          <a:endParaRPr lang="en-US" sz="18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226006" y="351344"/>
        <a:ext cx="1511536" cy="884897"/>
      </dsp:txXfrm>
    </dsp:sp>
    <dsp:sp modelId="{3CFEC926-B8FA-114D-89AC-1F0768C29457}">
      <dsp:nvSpPr>
        <dsp:cNvPr id="0" name=""/>
        <dsp:cNvSpPr/>
      </dsp:nvSpPr>
      <dsp:spPr>
        <a:xfrm>
          <a:off x="3921732" y="599535"/>
          <a:ext cx="332118" cy="3885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C0504D"/>
            </a:gs>
            <a:gs pos="100000">
              <a:srgbClr val="C0504D">
                <a:lumMod val="20000"/>
                <a:lumOff val="80000"/>
              </a:srgb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rgbClr val="ECF1F8"/>
            </a:solidFill>
            <a:latin typeface="Avenir Roman"/>
            <a:ea typeface="+mn-ea"/>
            <a:cs typeface="+mn-cs"/>
          </a:endParaRPr>
        </a:p>
      </dsp:txBody>
      <dsp:txXfrm>
        <a:off x="3921732" y="677238"/>
        <a:ext cx="232483" cy="233109"/>
      </dsp:txXfrm>
    </dsp:sp>
    <dsp:sp modelId="{3A7D6531-3CFF-8041-BED9-37ADC99A0E6C}">
      <dsp:nvSpPr>
        <dsp:cNvPr id="0" name=""/>
        <dsp:cNvSpPr/>
      </dsp:nvSpPr>
      <dsp:spPr>
        <a:xfrm>
          <a:off x="4391711" y="323814"/>
          <a:ext cx="1566596" cy="9399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ECF1F8"/>
              </a:solidFill>
              <a:latin typeface="+mn-lt"/>
              <a:ea typeface="+mn-ea"/>
              <a:cs typeface="+mn-cs"/>
            </a:rPr>
            <a:t>Theory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ECF1F8"/>
              </a:solidFill>
              <a:latin typeface="+mn-lt"/>
              <a:ea typeface="+mn-ea"/>
              <a:cs typeface="+mn-cs"/>
            </a:rPr>
            <a:t>Simulation</a:t>
          </a:r>
          <a:endParaRPr lang="en-US" sz="1800" kern="1200" dirty="0">
            <a:solidFill>
              <a:srgbClr val="ECF1F8"/>
            </a:solidFill>
            <a:latin typeface="+mn-lt"/>
            <a:ea typeface="+mn-ea"/>
            <a:cs typeface="+mn-cs"/>
          </a:endParaRPr>
        </a:p>
      </dsp:txBody>
      <dsp:txXfrm>
        <a:off x="4419241" y="351344"/>
        <a:ext cx="1511536" cy="884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2" tIns="45981" rIns="91962" bIns="459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712" y="0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2" tIns="45981" rIns="91962" bIns="459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099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2" tIns="45981" rIns="91962" bIns="459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712" y="8841099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2" tIns="45981" rIns="91962" bIns="459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CB5476-315C-4317-B1D2-0E8A717F4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3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09" tIns="46855" rIns="93709" bIns="46855" numCol="1" anchor="t" anchorCtr="0" compatLnSpc="1">
            <a:prstTxWarp prst="textNoShape">
              <a:avLst/>
            </a:prstTxWarp>
          </a:bodyPr>
          <a:lstStyle>
            <a:lvl1pPr defTabSz="93718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712" y="0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09" tIns="46855" rIns="93709" bIns="46855" numCol="1" anchor="t" anchorCtr="0" compatLnSpc="1">
            <a:prstTxWarp prst="textNoShape">
              <a:avLst/>
            </a:prstTxWarp>
          </a:bodyPr>
          <a:lstStyle>
            <a:lvl1pPr algn="r" defTabSz="93718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932" y="4422141"/>
            <a:ext cx="5639404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09" tIns="46855" rIns="93709" bIns="46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099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09" tIns="46855" rIns="93709" bIns="46855" numCol="1" anchor="b" anchorCtr="0" compatLnSpc="1">
            <a:prstTxWarp prst="textNoShape">
              <a:avLst/>
            </a:prstTxWarp>
          </a:bodyPr>
          <a:lstStyle>
            <a:lvl1pPr defTabSz="93718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712" y="8841099"/>
            <a:ext cx="3056949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09" tIns="46855" rIns="93709" bIns="46855" numCol="1" anchor="b" anchorCtr="0" compatLnSpc="1">
            <a:prstTxWarp prst="textNoShape">
              <a:avLst/>
            </a:prstTxWarp>
          </a:bodyPr>
          <a:lstStyle>
            <a:lvl1pPr algn="r" defTabSz="937182">
              <a:defRPr sz="1200"/>
            </a:lvl1pPr>
          </a:lstStyle>
          <a:p>
            <a:pPr>
              <a:defRPr/>
            </a:pPr>
            <a:fld id="{85E99573-D571-4EC8-BD18-F823422E3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07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9573-D571-4EC8-BD18-F823422E3B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57C44-9477-4039-9597-94257D40E8DE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9573-D571-4EC8-BD18-F823422E3B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CE204805-0A7B-4151-B772-81B8437C6DD0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75438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D64ABE03-EC5E-4ABA-9C7B-FF68818822E0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BA26473-B0DA-4434-9A39-D3A06694C33D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E81C7C3-FA7C-48AA-AC5D-A424DE4A4613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2D039C1B-B78D-4ECF-920B-5C116AE3EFFF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FF3638E7-8C7D-4895-9A34-F79A61747AA8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F7BEEBD-8CE2-41A2-A214-F72E42C96278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EC006EDF-1B79-417A-B104-E75F1E6C6BC9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AC95254-191E-49E8-A0ED-A40B17229F01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6F381208-0D6A-4F61-A2AE-A13A517FA527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06F30223-9A80-41F6-A34A-9E0436F9A5B6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619125" cy="6858000"/>
          </a:xfrm>
          <a:prstGeom prst="rect">
            <a:avLst/>
          </a:prstGeom>
          <a:gradFill rotWithShape="0">
            <a:gsLst>
              <a:gs pos="0">
                <a:srgbClr val="0640F3">
                  <a:gamma/>
                  <a:shade val="29804"/>
                  <a:invGamma/>
                </a:srgbClr>
              </a:gs>
              <a:gs pos="100000">
                <a:srgbClr val="0640F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pic>
        <p:nvPicPr>
          <p:cNvPr id="1027" name="Picture 8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96000"/>
            <a:ext cx="619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 rot="16200000">
            <a:off x="-2055812" y="2038350"/>
            <a:ext cx="4692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618FFD"/>
                </a:solidFill>
                <a:latin typeface="Arial" pitchFamily="34" charset="0"/>
                <a:ea typeface="+mn-ea"/>
                <a:cs typeface="+mn-cs"/>
              </a:rPr>
              <a:t>National Science Foundation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19125" cy="6858000"/>
          </a:xfrm>
          <a:prstGeom prst="rect">
            <a:avLst/>
          </a:prstGeom>
          <a:gradFill rotWithShape="0">
            <a:gsLst>
              <a:gs pos="0">
                <a:srgbClr val="0640F3">
                  <a:gamma/>
                  <a:shade val="29804"/>
                  <a:invGamma/>
                </a:srgbClr>
              </a:gs>
              <a:gs pos="100000">
                <a:srgbClr val="0640F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096000"/>
            <a:ext cx="6191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-2055812" y="2038350"/>
            <a:ext cx="4692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618FFD"/>
                </a:solidFill>
                <a:latin typeface="Arial" pitchFamily="34" charset="0"/>
              </a:rPr>
              <a:t>National Science Foundation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677" r:id="rId13"/>
    <p:sldLayoutId id="2147483651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PnHsqmXuscCFcw-PgodRLAFdg&amp;url=http://www.querocursos.com.br/curso-gestao-de-equipes/&amp;ei=ThrXVfnoL8z9-AHE4JawBw&amp;psig=AFQjCNEgI_oqXEYoJZBOuxOUlmbMwRnuOw&amp;ust=144024659255705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url?sa=i&amp;rct=j&amp;q=&amp;esrc=s&amp;frm=1&amp;source=images&amp;cd=&amp;cad=rja&amp;uact=8&amp;ved=0CAcQjRxqFQoTCLfgh_OXuscCFcWPPgodxIQBJw&amp;url=https://www.asip.org/brochures/journey_to_success/&amp;ei=6RrXVffHEMWf-gHEiYa4Ag&amp;psig=AFQjCNETjO1_4zmRsd4yO6b329M5zmcORw&amp;ust=1440246840126976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xqFQoTCIiy2LuZuscCFcN6Pgod64AAOg&amp;url=http://informationsystems.umbc.edu/home/research/current-extramural-funded-projects/&amp;ei=jhzXVYizAcP1-QHrgYLQAw&amp;psig=AFQjCNG6rw6-kUsXzlyTlc2Ne6fOlizYsQ&amp;ust=1440247235082844" TargetMode="External"/><Relationship Id="rId5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920880" cy="54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Designing Materials to Revolutionize and Engineer our Future (DMREF)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/>
              <a:t>John Schlueter</a:t>
            </a:r>
            <a:r>
              <a:rPr lang="en-US" dirty="0">
                <a:solidFill>
                  <a:srgbClr val="3366FF"/>
                </a:solidFill>
              </a:rPr>
              <a:t/>
            </a:r>
            <a:br>
              <a:rPr lang="en-US" dirty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3900"/>
            <a:ext cx="75438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DMREF Review Criteria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hape 111"/>
          <p:cNvSpPr txBox="1">
            <a:spLocks/>
          </p:cNvSpPr>
          <p:nvPr/>
        </p:nvSpPr>
        <p:spPr>
          <a:xfrm>
            <a:off x="611560" y="1386900"/>
            <a:ext cx="8425672" cy="5137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 sz="1800"/>
            </a:pPr>
            <a:r>
              <a:rPr lang="en-US" sz="2400" kern="0" dirty="0" smtClean="0"/>
              <a:t>Intellectual Merit</a:t>
            </a:r>
          </a:p>
          <a:p>
            <a:pPr>
              <a:lnSpc>
                <a:spcPct val="80000"/>
              </a:lnSpc>
              <a:defRPr sz="1800"/>
            </a:pPr>
            <a:r>
              <a:rPr lang="en-US" sz="2400" kern="0" dirty="0" smtClean="0"/>
              <a:t>Broader Impact</a:t>
            </a:r>
          </a:p>
          <a:p>
            <a:pPr>
              <a:lnSpc>
                <a:spcPct val="80000"/>
              </a:lnSpc>
              <a:defRPr sz="1800"/>
            </a:pPr>
            <a:r>
              <a:rPr lang="en-US" sz="2400" kern="0" dirty="0" smtClean="0"/>
              <a:t>Does the proposed research use collaborative processes with </a:t>
            </a:r>
            <a:r>
              <a:rPr lang="en-US" sz="2400" b="1" i="1" kern="0" dirty="0" smtClean="0">
                <a:solidFill>
                  <a:srgbClr val="3366FF"/>
                </a:solidFill>
              </a:rPr>
              <a:t>iterative feedback between tasks</a:t>
            </a:r>
            <a:r>
              <a:rPr lang="en-US" sz="2400" kern="0" dirty="0" smtClean="0"/>
              <a:t>?</a:t>
            </a:r>
          </a:p>
          <a:p>
            <a:pPr>
              <a:lnSpc>
                <a:spcPct val="80000"/>
              </a:lnSpc>
              <a:defRPr sz="1800"/>
            </a:pPr>
            <a:r>
              <a:rPr lang="en-US" sz="2400" kern="0" dirty="0" smtClean="0"/>
              <a:t>Is the proposed work likely to lead to </a:t>
            </a:r>
            <a:r>
              <a:rPr lang="en-US" sz="2400" b="1" i="1" kern="0" dirty="0" smtClean="0">
                <a:solidFill>
                  <a:srgbClr val="3366FF"/>
                </a:solidFill>
              </a:rPr>
              <a:t>significant advances in all components</a:t>
            </a:r>
            <a:r>
              <a:rPr lang="en-US" sz="2400" kern="0" dirty="0" smtClean="0">
                <a:solidFill>
                  <a:srgbClr val="008000"/>
                </a:solidFill>
              </a:rPr>
              <a:t> </a:t>
            </a:r>
            <a:r>
              <a:rPr lang="en-US" sz="2400" kern="0" dirty="0" smtClean="0"/>
              <a:t>of the project, including materials synthesis/growth/processing, materials characterization/testing, and theory/computation/simulations?</a:t>
            </a:r>
          </a:p>
          <a:p>
            <a:pPr>
              <a:lnSpc>
                <a:spcPct val="80000"/>
              </a:lnSpc>
              <a:defRPr sz="1800"/>
            </a:pPr>
            <a:r>
              <a:rPr lang="en-US" sz="2400" kern="0" dirty="0" smtClean="0"/>
              <a:t>Does the proposed work help </a:t>
            </a:r>
            <a:r>
              <a:rPr lang="en-US" sz="2400" b="1" i="1" kern="0" dirty="0" smtClean="0">
                <a:solidFill>
                  <a:srgbClr val="3366FF"/>
                </a:solidFill>
              </a:rPr>
              <a:t>accelerate materials discovery and development</a:t>
            </a:r>
            <a:r>
              <a:rPr lang="en-US" sz="2400" kern="0" dirty="0" smtClean="0">
                <a:solidFill>
                  <a:srgbClr val="008000"/>
                </a:solidFill>
              </a:rPr>
              <a:t> </a:t>
            </a:r>
            <a:r>
              <a:rPr lang="en-US" sz="2400" kern="0" dirty="0" smtClean="0"/>
              <a:t>by building the fundamental knowledge base needed to progress toward designing and making materials with specific, desired functions or properties?</a:t>
            </a:r>
          </a:p>
          <a:p>
            <a:pPr>
              <a:lnSpc>
                <a:spcPct val="80000"/>
              </a:lnSpc>
              <a:defRPr sz="1800"/>
            </a:pPr>
            <a:r>
              <a:rPr lang="en-US" sz="2400" kern="0" dirty="0" smtClean="0"/>
              <a:t>Does the proposed work provide </a:t>
            </a:r>
            <a:r>
              <a:rPr lang="en-US" sz="2400" b="1" i="1" kern="0" dirty="0" smtClean="0">
                <a:solidFill>
                  <a:srgbClr val="3366FF"/>
                </a:solidFill>
              </a:rPr>
              <a:t>access to its outputs</a:t>
            </a:r>
            <a:r>
              <a:rPr lang="en-US" sz="2400" kern="0" dirty="0" smtClean="0"/>
              <a:t>, including publications, software, and data, with clear identification of what license(s) will be used?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6562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00808"/>
            <a:ext cx="7762056" cy="2887960"/>
          </a:xfrm>
        </p:spPr>
        <p:txBody>
          <a:bodyPr/>
          <a:lstStyle/>
          <a:p>
            <a:r>
              <a:rPr lang="en-US" dirty="0" smtClean="0"/>
              <a:t>PIs are encouraged to include these components </a:t>
            </a:r>
            <a:r>
              <a:rPr lang="en-US" i="1" dirty="0" smtClean="0"/>
              <a:t>if</a:t>
            </a:r>
            <a:r>
              <a:rPr lang="en-US" dirty="0" smtClean="0"/>
              <a:t> they strengthen the proposal.</a:t>
            </a:r>
          </a:p>
          <a:p>
            <a:r>
              <a:rPr lang="en-US" dirty="0" smtClean="0"/>
              <a:t>Special instructions exist for PIs selecting Division of Mathematical Sciences (DMS) or Advanced Cyberinfrastructure (ACI).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0120" y="260648"/>
            <a:ext cx="7543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3366FF"/>
                </a:solidFill>
              </a:rPr>
              <a:t>Mathematics and Computer Science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5" name="Shape 93"/>
          <p:cNvSpPr/>
          <p:nvPr/>
        </p:nvSpPr>
        <p:spPr>
          <a:xfrm>
            <a:off x="899593" y="5290860"/>
            <a:ext cx="7848872" cy="1107995"/>
          </a:xfrm>
          <a:prstGeom prst="rect">
            <a:avLst/>
          </a:prstGeom>
          <a:solidFill>
            <a:srgbClr val="0000FF"/>
          </a:solidFill>
          <a:ln w="38100">
            <a:solidFill>
              <a:srgbClr val="ECF1F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rgbClr val="ECF1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ECF1F8"/>
                </a:solidFill>
              </a:rPr>
              <a:t>PIs interested in selecting </a:t>
            </a:r>
            <a:r>
              <a:rPr lang="en-US" sz="2400" dirty="0" smtClean="0">
                <a:solidFill>
                  <a:srgbClr val="ECF1F8"/>
                </a:solidFill>
              </a:rPr>
              <a:t>DMS </a:t>
            </a:r>
            <a:r>
              <a:rPr sz="2400" dirty="0" smtClean="0">
                <a:solidFill>
                  <a:srgbClr val="ECF1F8"/>
                </a:solidFill>
              </a:rPr>
              <a:t>or </a:t>
            </a:r>
            <a:r>
              <a:rPr sz="2400" dirty="0">
                <a:solidFill>
                  <a:srgbClr val="ECF1F8"/>
                </a:solidFill>
              </a:rPr>
              <a:t>ACI as the primary unit of consideration are strongly encouraged to confer with the </a:t>
            </a:r>
            <a:r>
              <a:rPr lang="en-US" sz="2400" dirty="0" smtClean="0">
                <a:solidFill>
                  <a:srgbClr val="ECF1F8"/>
                </a:solidFill>
              </a:rPr>
              <a:t>DMS </a:t>
            </a:r>
            <a:r>
              <a:rPr sz="2400" dirty="0" smtClean="0">
                <a:solidFill>
                  <a:srgbClr val="ECF1F8"/>
                </a:solidFill>
              </a:rPr>
              <a:t>and </a:t>
            </a:r>
            <a:r>
              <a:rPr sz="2400" dirty="0">
                <a:solidFill>
                  <a:srgbClr val="ECF1F8"/>
                </a:solidFill>
              </a:rPr>
              <a:t>ACI Program Director prior to submission.</a:t>
            </a:r>
          </a:p>
        </p:txBody>
      </p:sp>
    </p:spTree>
    <p:extLst>
      <p:ext uri="{BB962C8B-B14F-4D97-AF65-F5344CB8AC3E}">
        <p14:creationId xmlns:p14="http://schemas.microsoft.com/office/powerpoint/2010/main" val="66629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0120" y="260648"/>
            <a:ext cx="7543800" cy="720080"/>
          </a:xfrm>
        </p:spPr>
        <p:txBody>
          <a:bodyPr/>
          <a:lstStyle/>
          <a:p>
            <a:r>
              <a:rPr lang="en-US" sz="4000" dirty="0" smtClean="0">
                <a:solidFill>
                  <a:srgbClr val="3366FF"/>
                </a:solidFill>
              </a:rPr>
              <a:t>Collaboration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5" name="Shape 96"/>
          <p:cNvSpPr txBox="1">
            <a:spLocks/>
          </p:cNvSpPr>
          <p:nvPr/>
        </p:nvSpPr>
        <p:spPr>
          <a:xfrm>
            <a:off x="683568" y="1340768"/>
            <a:ext cx="8229600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886967">
              <a:spcBef>
                <a:spcPts val="500"/>
              </a:spcBef>
              <a:buFontTx/>
              <a:buNone/>
              <a:defRPr sz="1800"/>
            </a:pPr>
            <a:r>
              <a:rPr lang="en-US" sz="2100" kern="0" dirty="0" smtClean="0"/>
              <a:t>The complexity and challenge of activities addressed by this initiative require a transformative approach to discovering and developing new materials, predicting and optimizing properties of materials, and informing the design of material systems.  Accordingly, </a:t>
            </a:r>
            <a:r>
              <a:rPr lang="en-US" sz="2100" i="1" kern="0" dirty="0" smtClean="0">
                <a:solidFill>
                  <a:srgbClr val="00B050"/>
                </a:solidFill>
              </a:rPr>
              <a:t>the proposed research must be a collaborative and iterative process wherein theory guides computational simulation, computational simulation guides experiments, and experiments further guide theory. </a:t>
            </a:r>
            <a:endParaRPr lang="en-US" sz="2100" i="1" kern="0" dirty="0">
              <a:solidFill>
                <a:srgbClr val="00B050"/>
              </a:solidFill>
            </a:endParaRPr>
          </a:p>
        </p:txBody>
      </p:sp>
      <p:sp>
        <p:nvSpPr>
          <p:cNvPr id="6" name="Shape 97"/>
          <p:cNvSpPr/>
          <p:nvPr/>
        </p:nvSpPr>
        <p:spPr>
          <a:xfrm>
            <a:off x="1259633" y="4007768"/>
            <a:ext cx="6768751" cy="738664"/>
          </a:xfrm>
          <a:prstGeom prst="rect">
            <a:avLst/>
          </a:prstGeom>
          <a:solidFill>
            <a:srgbClr val="0000FF"/>
          </a:solidFill>
          <a:ln w="38100">
            <a:solidFill>
              <a:srgbClr val="ECF1F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rgbClr val="ECF1F8"/>
                </a:solidFill>
                <a:latin typeface="+mn-lt"/>
                <a:ea typeface="+mn-ea"/>
                <a:cs typeface="+mn-cs"/>
                <a:sym typeface="Avenir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ECF1F8"/>
                </a:solidFill>
              </a:rPr>
              <a:t>Proposals MUST be </a:t>
            </a:r>
            <a:r>
              <a:rPr lang="en-US" sz="2400" dirty="0" smtClean="0">
                <a:solidFill>
                  <a:srgbClr val="ECF1F8"/>
                </a:solidFill>
              </a:rPr>
              <a:t>represent </a:t>
            </a:r>
            <a:r>
              <a:rPr sz="2400" dirty="0" smtClean="0">
                <a:solidFill>
                  <a:srgbClr val="ECF1F8"/>
                </a:solidFill>
              </a:rPr>
              <a:t>collaborative</a:t>
            </a:r>
            <a:r>
              <a:rPr lang="en-US" sz="2400" dirty="0" smtClean="0">
                <a:solidFill>
                  <a:srgbClr val="ECF1F8"/>
                </a:solidFill>
              </a:rPr>
              <a:t> research</a:t>
            </a:r>
            <a:r>
              <a:rPr sz="2400" dirty="0" smtClean="0">
                <a:solidFill>
                  <a:srgbClr val="ECF1F8"/>
                </a:solidFill>
              </a:rPr>
              <a:t>. </a:t>
            </a:r>
            <a:endParaRPr lang="en-US" sz="2400" dirty="0" smtClean="0">
              <a:solidFill>
                <a:srgbClr val="ECF1F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ECF1F8"/>
                </a:solidFill>
              </a:rPr>
              <a:t>A </a:t>
            </a:r>
            <a:r>
              <a:rPr sz="2400" dirty="0">
                <a:solidFill>
                  <a:srgbClr val="ECF1F8"/>
                </a:solidFill>
              </a:rPr>
              <a:t>minimum of two PIs or co-PIs is required.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53732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*It is not required that proposals be “Collaborative Proposals” as described in the GPG Section II.D.4. The collaborating PIs/co-PIs may be from the same institution, or they may be from different institutions submitting a Collaborative Proposal under GPG Section II.D.4.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6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720080"/>
          </a:xfrm>
        </p:spPr>
        <p:txBody>
          <a:bodyPr/>
          <a:lstStyle/>
          <a:p>
            <a:r>
              <a:rPr lang="en-US" sz="4000" dirty="0" smtClean="0">
                <a:solidFill>
                  <a:srgbClr val="3366FF"/>
                </a:solidFill>
              </a:rPr>
              <a:t>The ‘Iterative Feedback Loop’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335" y="2780928"/>
            <a:ext cx="804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  <a:defRPr sz="1800"/>
            </a:pPr>
            <a:r>
              <a:rPr lang="en-US" sz="2400" dirty="0">
                <a:latin typeface="+mn-lt"/>
                <a:cs typeface="Gill Sans MT"/>
              </a:rPr>
              <a:t>“Closing the loop” must advance or accelerate materials </a:t>
            </a:r>
            <a:r>
              <a:rPr lang="en-US" sz="2400" dirty="0" smtClean="0">
                <a:latin typeface="+mn-lt"/>
                <a:cs typeface="Gill Sans MT"/>
              </a:rPr>
              <a:t>design.</a:t>
            </a:r>
            <a:endParaRPr lang="en-US" sz="2400" dirty="0">
              <a:latin typeface="+mn-lt"/>
              <a:cs typeface="Gill Sans MT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81802199"/>
              </p:ext>
            </p:extLst>
          </p:nvPr>
        </p:nvGraphicFramePr>
        <p:xfrm>
          <a:off x="2555776" y="3199991"/>
          <a:ext cx="3950204" cy="282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44059921"/>
              </p:ext>
            </p:extLst>
          </p:nvPr>
        </p:nvGraphicFramePr>
        <p:xfrm>
          <a:off x="1763688" y="1152324"/>
          <a:ext cx="5963549" cy="158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/>
          <p:cNvSpPr/>
          <p:nvPr/>
        </p:nvSpPr>
        <p:spPr>
          <a:xfrm>
            <a:off x="839334" y="908720"/>
            <a:ext cx="804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  <a:defRPr sz="18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“Traditional” approach is linear.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7"/>
          <p:cNvSpPr/>
          <p:nvPr/>
        </p:nvSpPr>
        <p:spPr>
          <a:xfrm>
            <a:off x="1476487" y="6021288"/>
            <a:ext cx="6768751" cy="738664"/>
          </a:xfrm>
          <a:prstGeom prst="rect">
            <a:avLst/>
          </a:prstGeom>
          <a:solidFill>
            <a:srgbClr val="0000FF"/>
          </a:solidFill>
          <a:ln w="38100">
            <a:solidFill>
              <a:srgbClr val="ECF1F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rgbClr val="ECF1F8"/>
                </a:solidFill>
                <a:latin typeface="+mn-lt"/>
                <a:ea typeface="+mn-ea"/>
                <a:cs typeface="+mn-cs"/>
                <a:sym typeface="Avenir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ECF1F8"/>
                </a:solidFill>
              </a:rPr>
              <a:t>Synthesis, Measurement must guide each other in an iterative fashion</a:t>
            </a:r>
            <a:r>
              <a:rPr sz="2400" dirty="0" smtClean="0">
                <a:solidFill>
                  <a:srgbClr val="ECF1F8"/>
                </a:solidFill>
              </a:rPr>
              <a:t>.</a:t>
            </a:r>
            <a:endParaRPr sz="2400" dirty="0">
              <a:solidFill>
                <a:srgbClr val="ECF1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0120" y="260648"/>
            <a:ext cx="7543800" cy="720080"/>
          </a:xfrm>
        </p:spPr>
        <p:txBody>
          <a:bodyPr/>
          <a:lstStyle/>
          <a:p>
            <a:r>
              <a:rPr lang="en-US" sz="4000" dirty="0" smtClean="0">
                <a:solidFill>
                  <a:srgbClr val="3366FF"/>
                </a:solidFill>
              </a:rPr>
              <a:t>Limit on Submissions per PI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5" name="Shape 100"/>
          <p:cNvSpPr txBox="1">
            <a:spLocks/>
          </p:cNvSpPr>
          <p:nvPr/>
        </p:nvSpPr>
        <p:spPr>
          <a:xfrm>
            <a:off x="636950" y="1484784"/>
            <a:ext cx="8229600" cy="394871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6000"/>
              </a:lnSpc>
              <a:spcAft>
                <a:spcPts val="1200"/>
              </a:spcAft>
              <a:buClr>
                <a:srgbClr val="000000"/>
              </a:buClr>
              <a:defRPr sz="1800"/>
            </a:pPr>
            <a:r>
              <a:rPr lang="en-US" sz="2200" kern="0" dirty="0" smtClean="0"/>
              <a:t>No individual may appear as Senior Personnel (PI, Co-PI, Faculty or Other Senior Associate) on more than one DMREF proposal submitted in response to this solicitation.</a:t>
            </a:r>
          </a:p>
          <a:p>
            <a:pPr>
              <a:lnSpc>
                <a:spcPct val="96000"/>
              </a:lnSpc>
              <a:spcAft>
                <a:spcPts val="1200"/>
              </a:spcAft>
              <a:buClr>
                <a:srgbClr val="000000"/>
              </a:buClr>
              <a:defRPr sz="1800"/>
            </a:pPr>
            <a:r>
              <a:rPr lang="en-US" sz="2200" kern="0" dirty="0" smtClean="0"/>
              <a:t>If any individual appears as Senior Personnel on more than one DMREF proposal, only the first proposal received from that individual will be reviewed.</a:t>
            </a:r>
          </a:p>
          <a:p>
            <a:pPr>
              <a:lnSpc>
                <a:spcPct val="96000"/>
              </a:lnSpc>
              <a:spcAft>
                <a:spcPts val="1200"/>
              </a:spcAft>
              <a:buClr>
                <a:srgbClr val="000000"/>
              </a:buClr>
              <a:defRPr sz="1800"/>
            </a:pPr>
            <a:r>
              <a:rPr lang="en-US" sz="2200" kern="0" dirty="0" smtClean="0"/>
              <a:t>Current awards or pending proposals submitted to other NSF programs do not preclude submission to the January </a:t>
            </a:r>
            <a:r>
              <a:rPr lang="en-US" sz="2200" kern="0" dirty="0" smtClean="0"/>
              <a:t>2016 </a:t>
            </a:r>
            <a:r>
              <a:rPr lang="en-US" sz="2200" kern="0" dirty="0" smtClean="0"/>
              <a:t>DMREF window.</a:t>
            </a:r>
            <a:endParaRPr lang="en-US" sz="2200" kern="0" dirty="0"/>
          </a:p>
        </p:txBody>
      </p:sp>
      <p:sp>
        <p:nvSpPr>
          <p:cNvPr id="6" name="Shape 101"/>
          <p:cNvSpPr/>
          <p:nvPr/>
        </p:nvSpPr>
        <p:spPr>
          <a:xfrm>
            <a:off x="827584" y="5851998"/>
            <a:ext cx="8038966" cy="615553"/>
          </a:xfrm>
          <a:prstGeom prst="rect">
            <a:avLst/>
          </a:prstGeom>
          <a:solidFill>
            <a:srgbClr val="0000FF"/>
          </a:solidFill>
          <a:ln w="38100">
            <a:solidFill>
              <a:srgbClr val="ECF1F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000">
                <a:solidFill>
                  <a:srgbClr val="ECF1F8"/>
                </a:solidFill>
                <a:latin typeface="+mn-lt"/>
                <a:ea typeface="+mn-ea"/>
                <a:cs typeface="+mn-cs"/>
                <a:sym typeface="Avenir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ECF1F8"/>
                </a:solidFill>
              </a:rPr>
              <a:t>You may be a PI or co-PI on only ONE DMREF proposal for the January </a:t>
            </a:r>
            <a:r>
              <a:rPr lang="en-US" sz="2000" dirty="0" smtClean="0">
                <a:solidFill>
                  <a:srgbClr val="ECF1F8"/>
                </a:solidFill>
              </a:rPr>
              <a:t>2016 </a:t>
            </a:r>
            <a:r>
              <a:rPr sz="2000" dirty="0" smtClean="0">
                <a:solidFill>
                  <a:srgbClr val="ECF1F8"/>
                </a:solidFill>
              </a:rPr>
              <a:t>window</a:t>
            </a:r>
            <a:r>
              <a:rPr sz="2000" dirty="0">
                <a:solidFill>
                  <a:srgbClr val="ECF1F8"/>
                </a:solidFill>
              </a:rPr>
              <a:t>. PIs with current DMREF awards may apply.</a:t>
            </a:r>
          </a:p>
        </p:txBody>
      </p:sp>
    </p:spTree>
    <p:extLst>
      <p:ext uri="{BB962C8B-B14F-4D97-AF65-F5344CB8AC3E}">
        <p14:creationId xmlns:p14="http://schemas.microsoft.com/office/powerpoint/2010/main" val="91748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0120" y="260648"/>
            <a:ext cx="7543800" cy="720080"/>
          </a:xfrm>
        </p:spPr>
        <p:txBody>
          <a:bodyPr/>
          <a:lstStyle/>
          <a:p>
            <a:r>
              <a:rPr lang="en-US" sz="4000" dirty="0" smtClean="0">
                <a:solidFill>
                  <a:srgbClr val="3366FF"/>
                </a:solidFill>
              </a:rPr>
              <a:t>Open Access to Data and Codes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5" name="Shape 117"/>
          <p:cNvSpPr txBox="1">
            <a:spLocks/>
          </p:cNvSpPr>
          <p:nvPr/>
        </p:nvSpPr>
        <p:spPr>
          <a:xfrm>
            <a:off x="827584" y="1124744"/>
            <a:ext cx="8229600" cy="410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 sz="1800"/>
            </a:pPr>
            <a:r>
              <a:rPr lang="en-US" sz="2900" kern="0" dirty="0" smtClean="0"/>
              <a:t>All NSF proposals must have a data management plan; this is not likely to suffice for DMREF proposals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1800"/>
            </a:pPr>
            <a:r>
              <a:rPr lang="en-US" sz="2900" kern="0" dirty="0" smtClean="0"/>
              <a:t>Data and codes must be not only </a:t>
            </a:r>
            <a:r>
              <a:rPr lang="en-US" sz="2900" i="1" kern="0" dirty="0" smtClean="0"/>
              <a:t>available</a:t>
            </a:r>
            <a:r>
              <a:rPr lang="en-US" sz="2900" kern="0" dirty="0" smtClean="0"/>
              <a:t>, but </a:t>
            </a:r>
            <a:r>
              <a:rPr lang="en-US" sz="2900" i="1" kern="0" dirty="0" smtClean="0"/>
              <a:t>accessible</a:t>
            </a:r>
            <a:r>
              <a:rPr lang="en-US" sz="2900" kern="0" dirty="0" smtClean="0"/>
              <a:t>, ideally by researchers whom you will not meet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1800"/>
            </a:pPr>
            <a:r>
              <a:rPr lang="en-US" sz="2900" kern="0" dirty="0" smtClean="0"/>
              <a:t>Support for software engineers, database programmers, or other individuals is allowable in DMREF budgets</a:t>
            </a:r>
            <a:endParaRPr lang="en-US" sz="2900" kern="0" dirty="0"/>
          </a:p>
        </p:txBody>
      </p:sp>
      <p:sp>
        <p:nvSpPr>
          <p:cNvPr id="6" name="Shape 118"/>
          <p:cNvSpPr/>
          <p:nvPr/>
        </p:nvSpPr>
        <p:spPr>
          <a:xfrm>
            <a:off x="827584" y="5555243"/>
            <a:ext cx="8038966" cy="923330"/>
          </a:xfrm>
          <a:prstGeom prst="rect">
            <a:avLst/>
          </a:prstGeom>
          <a:solidFill>
            <a:srgbClr val="0000FF"/>
          </a:solidFill>
          <a:ln w="38100">
            <a:solidFill>
              <a:srgbClr val="ECF1F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000">
                <a:solidFill>
                  <a:srgbClr val="ECF1F8"/>
                </a:solidFill>
                <a:latin typeface="+mn-lt"/>
                <a:ea typeface="+mn-ea"/>
                <a:cs typeface="+mn-cs"/>
                <a:sym typeface="Avenir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ECF1F8"/>
                </a:solidFill>
              </a:rPr>
              <a:t>Data and codes must be accessible to the broad materials community. Many databases and repositories exist for materials data and codes, and </a:t>
            </a:r>
            <a:endParaRPr lang="en-US" sz="2000" dirty="0" smtClean="0">
              <a:solidFill>
                <a:srgbClr val="ECF1F8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solidFill>
                  <a:srgbClr val="ECF1F8"/>
                </a:solidFill>
              </a:rPr>
              <a:t>we </a:t>
            </a:r>
            <a:r>
              <a:rPr sz="2000" dirty="0">
                <a:solidFill>
                  <a:srgbClr val="ECF1F8"/>
                </a:solidFill>
              </a:rPr>
              <a:t>anticipate </a:t>
            </a:r>
            <a:r>
              <a:rPr lang="en-US" sz="2000" dirty="0" smtClean="0">
                <a:solidFill>
                  <a:srgbClr val="ECF1F8"/>
                </a:solidFill>
              </a:rPr>
              <a:t>some </a:t>
            </a:r>
            <a:r>
              <a:rPr sz="2000" dirty="0" smtClean="0">
                <a:solidFill>
                  <a:srgbClr val="ECF1F8"/>
                </a:solidFill>
              </a:rPr>
              <a:t>proposals </a:t>
            </a:r>
            <a:r>
              <a:rPr sz="2000" dirty="0">
                <a:solidFill>
                  <a:srgbClr val="ECF1F8"/>
                </a:solidFill>
              </a:rPr>
              <a:t>to create new ones as well.</a:t>
            </a:r>
          </a:p>
        </p:txBody>
      </p:sp>
    </p:spTree>
    <p:extLst>
      <p:ext uri="{BB962C8B-B14F-4D97-AF65-F5344CB8AC3E}">
        <p14:creationId xmlns:p14="http://schemas.microsoft.com/office/powerpoint/2010/main" val="286642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116632"/>
            <a:ext cx="7543800" cy="920417"/>
          </a:xfrm>
        </p:spPr>
        <p:txBody>
          <a:bodyPr/>
          <a:lstStyle/>
          <a:p>
            <a:r>
              <a:rPr lang="en-US" sz="3600" dirty="0" smtClean="0">
                <a:solidFill>
                  <a:srgbClr val="3366FF"/>
                </a:solidFill>
              </a:rPr>
              <a:t>Representative DMREF-DMR Topics</a:t>
            </a:r>
            <a:br>
              <a:rPr lang="en-US" sz="3600" dirty="0" smtClean="0">
                <a:solidFill>
                  <a:srgbClr val="3366FF"/>
                </a:solidFill>
              </a:rPr>
            </a:br>
            <a:r>
              <a:rPr lang="en-US" sz="2400" dirty="0" smtClean="0">
                <a:solidFill>
                  <a:srgbClr val="3366FF"/>
                </a:solidFill>
              </a:rPr>
              <a:t>(</a:t>
            </a:r>
            <a:r>
              <a:rPr lang="en-US" sz="2400" dirty="0" smtClean="0">
                <a:solidFill>
                  <a:srgbClr val="3366FF"/>
                </a:solidFill>
              </a:rPr>
              <a:t>Hard Materials)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756084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 smtClean="0"/>
              <a:t>pressure </a:t>
            </a:r>
            <a:r>
              <a:rPr lang="en-US" dirty="0"/>
              <a:t>s</a:t>
            </a:r>
            <a:r>
              <a:rPr lang="en-US" dirty="0" smtClean="0"/>
              <a:t>ynthesis of </a:t>
            </a:r>
            <a:r>
              <a:rPr lang="en-US" dirty="0" err="1"/>
              <a:t>o</a:t>
            </a:r>
            <a:r>
              <a:rPr lang="en-US" dirty="0" err="1" smtClean="0"/>
              <a:t>xynitride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hotocatalysis</a:t>
            </a:r>
            <a:endParaRPr lang="en-US" dirty="0" smtClean="0"/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High temperature alloys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Spintronic materials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5d transition </a:t>
            </a:r>
            <a:r>
              <a:rPr lang="en-US" dirty="0"/>
              <a:t>m</a:t>
            </a:r>
            <a:r>
              <a:rPr lang="en-US" dirty="0" smtClean="0"/>
              <a:t>etal </a:t>
            </a:r>
            <a:r>
              <a:rPr lang="en-US" dirty="0" smtClean="0"/>
              <a:t>complexes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Dielectric/metallic heterostructures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Thermoelectrics</a:t>
            </a:r>
            <a:endParaRPr lang="en-US" dirty="0"/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Interfaces of correlated materials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Topological insulators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Metallic </a:t>
            </a:r>
            <a:r>
              <a:rPr lang="en-US" dirty="0" smtClean="0"/>
              <a:t>glasses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2D metal </a:t>
            </a:r>
            <a:r>
              <a:rPr lang="en-US" dirty="0" err="1"/>
              <a:t>dichalcogenides</a:t>
            </a:r>
            <a:endParaRPr lang="en-US" dirty="0"/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Nitride-based wide-bandgap semiconductors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Magneto-electronic </a:t>
            </a:r>
            <a:r>
              <a:rPr lang="en-US" dirty="0"/>
              <a:t>complex fluoride interfaces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Sodium ion conductors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Superhard</a:t>
            </a:r>
            <a:r>
              <a:rPr lang="en-US" dirty="0"/>
              <a:t> BCN materials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Superconductors </a:t>
            </a:r>
            <a:r>
              <a:rPr lang="en-US" dirty="0"/>
              <a:t>/ magnetic </a:t>
            </a:r>
            <a:r>
              <a:rPr lang="en-US" dirty="0" smtClean="0"/>
              <a:t>semiconductors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19" y="1700808"/>
            <a:ext cx="2659268" cy="14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shir\Dropbox\NSF\Final\Picture3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6" r="1955" b="51361"/>
          <a:stretch/>
        </p:blipFill>
        <p:spPr bwMode="auto">
          <a:xfrm>
            <a:off x="6516216" y="3912300"/>
            <a:ext cx="2079144" cy="21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334" y="651380"/>
            <a:ext cx="7560840" cy="609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/>
            <a:endParaRPr lang="en-US" dirty="0" smtClean="0"/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DNA nanostructures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Acoustic polymers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Chemo-responsive liquid crystals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Graphene origami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Mobility in c</a:t>
            </a:r>
            <a:r>
              <a:rPr lang="en-US" dirty="0" smtClean="0"/>
              <a:t>onjugated </a:t>
            </a:r>
            <a:r>
              <a:rPr lang="en-US" dirty="0" smtClean="0"/>
              <a:t>polymers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All-organic light emitting diodes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Organic solar </a:t>
            </a:r>
            <a:r>
              <a:rPr lang="en-US" dirty="0" smtClean="0"/>
              <a:t>cells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Multi-block polymer nanostructures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MOF catalysts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Organic </a:t>
            </a:r>
            <a:r>
              <a:rPr lang="en-US" dirty="0"/>
              <a:t>glasses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/>
              <a:t>Peptide hybrid materials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Helical protein assemblies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Hydroxide transport in polymers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Molecular electronic materials</a:t>
            </a:r>
          </a:p>
          <a:p>
            <a:pPr marL="627063" indent="-1651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Chemomechanical</a:t>
            </a:r>
            <a:r>
              <a:rPr lang="en-US" dirty="0" smtClean="0"/>
              <a:t> materials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83" y="4653136"/>
            <a:ext cx="3876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0" y="1556792"/>
            <a:ext cx="3637027" cy="1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43608" y="188639"/>
            <a:ext cx="7543800" cy="92041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solidFill>
                  <a:srgbClr val="3366FF"/>
                </a:solidFill>
              </a:rPr>
              <a:t>Representative DMREF-DMR Topics</a:t>
            </a:r>
            <a:br>
              <a:rPr lang="en-US" sz="3600" kern="0" dirty="0" smtClean="0">
                <a:solidFill>
                  <a:srgbClr val="3366FF"/>
                </a:solidFill>
              </a:rPr>
            </a:br>
            <a:r>
              <a:rPr lang="en-US" sz="2400" kern="0" dirty="0" smtClean="0">
                <a:solidFill>
                  <a:srgbClr val="3366FF"/>
                </a:solidFill>
              </a:rPr>
              <a:t>(Soft Materials)</a:t>
            </a:r>
            <a:endParaRPr lang="en-US" sz="2400" kern="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5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064896" cy="828328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3366FF"/>
                </a:solidFill>
              </a:rPr>
              <a:t>Proceedings from Annual PI </a:t>
            </a:r>
            <a:r>
              <a:rPr lang="en-US" sz="4000" dirty="0" smtClean="0">
                <a:solidFill>
                  <a:srgbClr val="3366FF"/>
                </a:solidFill>
              </a:rPr>
              <a:t>Meetings</a:t>
            </a:r>
            <a:endParaRPr lang="en-US" sz="40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4392324" cy="5694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6387199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www.orau.gov/mgi2015/abstractbook.htm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94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776864" cy="900336"/>
          </a:xfrm>
        </p:spPr>
        <p:txBody>
          <a:bodyPr/>
          <a:lstStyle/>
          <a:p>
            <a:pPr lvl="0"/>
            <a:r>
              <a:rPr lang="en-US" sz="4000" dirty="0" smtClean="0">
                <a:solidFill>
                  <a:srgbClr val="3366FF"/>
                </a:solidFill>
              </a:rPr>
              <a:t>Vision</a:t>
            </a:r>
            <a:endParaRPr lang="en-US" sz="4000" dirty="0">
              <a:solidFill>
                <a:srgbClr val="3366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55" y="908720"/>
            <a:ext cx="6841067" cy="51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116632"/>
            <a:ext cx="8532440" cy="90033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400" kern="0" dirty="0" smtClean="0">
                <a:solidFill>
                  <a:srgbClr val="3366FF"/>
                </a:solidFill>
              </a:rPr>
              <a:t>Materials Genome Initiative (MGI) Approach</a:t>
            </a:r>
            <a:endParaRPr lang="en-US" sz="3400" kern="0" dirty="0">
              <a:solidFill>
                <a:srgbClr val="3366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764704"/>
            <a:ext cx="7848837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/>
            <a:r>
              <a:rPr lang="en-US" sz="2000" kern="0" dirty="0" smtClean="0"/>
              <a:t>Integrate materials discovery, development, property optimization, and systems design.</a:t>
            </a:r>
          </a:p>
          <a:p>
            <a:pPr marL="171450" indent="-171450"/>
            <a:r>
              <a:rPr lang="en-US" sz="2000" kern="0" dirty="0" smtClean="0"/>
              <a:t>Integrate advanced computational methods and visual analytics with data-enabled scientific discovery.</a:t>
            </a: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78" y="4070817"/>
            <a:ext cx="3838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1547664" y="525668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755576" y="2232180"/>
            <a:ext cx="8124825" cy="1512332"/>
            <a:chOff x="755576" y="2060684"/>
            <a:chExt cx="8124825" cy="1512332"/>
          </a:xfrm>
        </p:grpSpPr>
        <p:pic>
          <p:nvPicPr>
            <p:cNvPr id="147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30016"/>
              <a:ext cx="81248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1476526" y="2249914"/>
              <a:ext cx="2159370" cy="0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2269485" y="2060684"/>
              <a:ext cx="6463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NSF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474937" y="2529098"/>
              <a:ext cx="864815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2" name="TextBox 1"/>
            <p:cNvSpPr txBox="1"/>
            <p:nvPr/>
          </p:nvSpPr>
          <p:spPr>
            <a:xfrm>
              <a:off x="1557293" y="2344432"/>
              <a:ext cx="7104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DMR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99983"/>
            <a:ext cx="3128010" cy="311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8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116632"/>
            <a:ext cx="8532440" cy="90033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400" kern="0" dirty="0" smtClean="0">
                <a:solidFill>
                  <a:srgbClr val="3366FF"/>
                </a:solidFill>
              </a:rPr>
              <a:t>Designing Materials to Revolutionize and Engineer our Future (DMREF)</a:t>
            </a:r>
            <a:endParaRPr lang="en-US" sz="3400" kern="0" dirty="0">
              <a:solidFill>
                <a:srgbClr val="3366FF"/>
              </a:solidFill>
            </a:endParaRPr>
          </a:p>
        </p:txBody>
      </p:sp>
      <p:sp>
        <p:nvSpPr>
          <p:cNvPr id="6" name="Shape 79"/>
          <p:cNvSpPr txBox="1">
            <a:spLocks/>
          </p:cNvSpPr>
          <p:nvPr/>
        </p:nvSpPr>
        <p:spPr>
          <a:xfrm>
            <a:off x="701128" y="2560635"/>
            <a:ext cx="8229600" cy="36115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05255">
              <a:lnSpc>
                <a:spcPct val="90000"/>
              </a:lnSpc>
              <a:spcBef>
                <a:spcPts val="500"/>
              </a:spcBef>
              <a:buFontTx/>
              <a:buNone/>
              <a:defRPr sz="1800"/>
            </a:pPr>
            <a:r>
              <a:rPr lang="en-US" sz="2300" kern="0" smtClean="0"/>
              <a:t>NSF is interested in activities that </a:t>
            </a:r>
            <a:r>
              <a:rPr lang="en-US" sz="2300" kern="0" smtClean="0">
                <a:solidFill>
                  <a:srgbClr val="00B050"/>
                </a:solidFill>
              </a:rPr>
              <a:t>accelerate materials discovery and development </a:t>
            </a:r>
            <a:r>
              <a:rPr lang="en-US" sz="2300" kern="0" smtClean="0"/>
              <a:t>by building the fundamental knowledge base needed to progress towards </a:t>
            </a:r>
            <a:r>
              <a:rPr lang="en-US" sz="2300" kern="0" smtClean="0">
                <a:solidFill>
                  <a:srgbClr val="00B050"/>
                </a:solidFill>
              </a:rPr>
              <a:t>designing and making materials with specific and desired functions or properties from first principles.</a:t>
            </a:r>
            <a:r>
              <a:rPr lang="en-US" sz="2300" kern="0" smtClean="0"/>
              <a:t> </a:t>
            </a:r>
          </a:p>
          <a:p>
            <a:pPr marL="0" indent="0" defTabSz="905255">
              <a:lnSpc>
                <a:spcPct val="90000"/>
              </a:lnSpc>
              <a:buFontTx/>
              <a:buNone/>
              <a:defRPr sz="1800"/>
            </a:pPr>
            <a:endParaRPr lang="en-US" sz="2300" kern="0" dirty="0" smtClean="0"/>
          </a:p>
          <a:p>
            <a:pPr marL="0" indent="0" defTabSz="905255">
              <a:lnSpc>
                <a:spcPct val="90000"/>
              </a:lnSpc>
              <a:spcBef>
                <a:spcPts val="500"/>
              </a:spcBef>
              <a:buFontTx/>
              <a:buNone/>
              <a:defRPr sz="1800"/>
            </a:pPr>
            <a:r>
              <a:rPr lang="en-US" sz="2300" kern="0" dirty="0" smtClean="0"/>
              <a:t>The DMREF goal is to </a:t>
            </a:r>
            <a:r>
              <a:rPr lang="en-US" sz="2300" kern="0" dirty="0" smtClean="0">
                <a:solidFill>
                  <a:srgbClr val="00B050"/>
                </a:solidFill>
              </a:rPr>
              <a:t>control material properties through design</a:t>
            </a:r>
            <a:r>
              <a:rPr lang="en-US" sz="2300" kern="0" dirty="0" smtClean="0"/>
              <a:t>: this is to be accomplished by understanding the interrelationships of composition, processing, structure, properties, performance, and process control.</a:t>
            </a:r>
            <a:endParaRPr lang="en-US" sz="2300" kern="0" dirty="0"/>
          </a:p>
        </p:txBody>
      </p:sp>
      <p:sp>
        <p:nvSpPr>
          <p:cNvPr id="7" name="Shape 81"/>
          <p:cNvSpPr/>
          <p:nvPr/>
        </p:nvSpPr>
        <p:spPr>
          <a:xfrm>
            <a:off x="815428" y="1392063"/>
            <a:ext cx="800100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800" i="1">
                <a:solidFill>
                  <a:srgbClr val="0070C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 dirty="0">
                <a:solidFill>
                  <a:srgbClr val="7030A0"/>
                </a:solidFill>
              </a:rPr>
              <a:t>NSF’s Response to and participation in the </a:t>
            </a:r>
            <a:endParaRPr lang="en-US" sz="2800" i="1" dirty="0" smtClean="0">
              <a:solidFill>
                <a:srgbClr val="7030A0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 dirty="0" smtClean="0">
                <a:solidFill>
                  <a:srgbClr val="7030A0"/>
                </a:solidFill>
              </a:rPr>
              <a:t>Materials </a:t>
            </a:r>
            <a:r>
              <a:rPr sz="2800" i="1" dirty="0">
                <a:solidFill>
                  <a:srgbClr val="7030A0"/>
                </a:solidFill>
              </a:rPr>
              <a:t>Genome Initiative</a:t>
            </a:r>
          </a:p>
        </p:txBody>
      </p:sp>
    </p:spTree>
    <p:extLst>
      <p:ext uri="{BB962C8B-B14F-4D97-AF65-F5344CB8AC3E}">
        <p14:creationId xmlns:p14="http://schemas.microsoft.com/office/powerpoint/2010/main" val="359182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21" y="188640"/>
            <a:ext cx="7543800" cy="875184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Goals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908720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+mn-lt"/>
              </a:rPr>
              <a:t> Lead a culture shift in materials science research to encourage and facilitate an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integrated team approach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171450" indent="-17145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Synergistically integrate experiment, computation, and theory </a:t>
            </a:r>
            <a:r>
              <a:rPr lang="en-US" sz="2000" dirty="0" smtClean="0">
                <a:latin typeface="+mn-lt"/>
              </a:rPr>
              <a:t>and equip the materials community with advanced tools and techniques.</a:t>
            </a:r>
          </a:p>
          <a:p>
            <a:pPr marL="171450" indent="-17145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Design</a:t>
            </a:r>
            <a:r>
              <a:rPr lang="en-US" sz="2000" dirty="0" smtClean="0">
                <a:latin typeface="+mn-lt"/>
              </a:rPr>
              <a:t> and make materials with specific and desired functions or properties from first principles.</a:t>
            </a:r>
          </a:p>
          <a:p>
            <a:pPr marL="171450" indent="-17145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+mn-lt"/>
              </a:rPr>
              <a:t> Integrate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digital data, software, and program outputs </a:t>
            </a:r>
            <a:r>
              <a:rPr lang="en-US" sz="2000" dirty="0" smtClean="0">
                <a:latin typeface="+mn-lt"/>
              </a:rPr>
              <a:t>into community.</a:t>
            </a:r>
          </a:p>
          <a:p>
            <a:pPr marL="171450" indent="-171450">
              <a:lnSpc>
                <a:spcPct val="150000"/>
              </a:lnSpc>
              <a:buAutoNum type="arabicParenR"/>
            </a:pPr>
            <a:r>
              <a:rPr lang="en-US" sz="2000" dirty="0" smtClean="0">
                <a:latin typeface="+mn-lt"/>
              </a:rPr>
              <a:t> Create a world-class materials science and engineering workforce that is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trained for careers </a:t>
            </a:r>
            <a:r>
              <a:rPr lang="en-US" sz="2000" dirty="0" smtClean="0">
                <a:latin typeface="+mn-lt"/>
              </a:rPr>
              <a:t>in academia or industry. </a:t>
            </a:r>
            <a:endParaRPr lang="en-US" sz="20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66" y="3140968"/>
            <a:ext cx="1828800" cy="1371600"/>
          </a:xfrm>
          <a:prstGeom prst="rect">
            <a:avLst/>
          </a:prstGeom>
        </p:spPr>
      </p:pic>
      <p:sp>
        <p:nvSpPr>
          <p:cNvPr id="9" name="AutoShape 2" descr="Image result for integrated team approach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7462" name="Picture 6" descr="http://www.querocursos.com.br/wp-content/uploads/2013/03/gestao-de-equip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03" y="1196752"/>
            <a:ext cx="20620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Image result for scientific career training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7466" name="Picture 10" descr="https://www.asip.org/brochures/journey_to_success/images/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r="715"/>
          <a:stretch/>
        </p:blipFill>
        <p:spPr bwMode="auto">
          <a:xfrm>
            <a:off x="6828103" y="4861892"/>
            <a:ext cx="210312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9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543800" cy="65916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Program Scope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908720"/>
            <a:ext cx="7558088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rgbClr val="000000"/>
                </a:solidFill>
              </a:rPr>
              <a:t>Proposals from multidisciplinary teams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 marL="566738" lvl="2" indent="0">
              <a:buNone/>
              <a:tabLst>
                <a:tab pos="2743200" algn="l"/>
                <a:tab pos="5143500" algn="l"/>
              </a:tabLst>
            </a:pPr>
            <a:r>
              <a:rPr lang="en-US" sz="2000" kern="0" dirty="0" smtClean="0">
                <a:solidFill>
                  <a:srgbClr val="000000"/>
                </a:solidFill>
              </a:rPr>
              <a:t>Chemistry	Computer Science	Materials Science</a:t>
            </a:r>
          </a:p>
          <a:p>
            <a:pPr marL="566738" lvl="2" indent="0">
              <a:buNone/>
              <a:tabLst>
                <a:tab pos="2743200" algn="l"/>
                <a:tab pos="5143500" algn="l"/>
              </a:tabLst>
            </a:pPr>
            <a:r>
              <a:rPr lang="en-US" sz="2000" kern="0" dirty="0" smtClean="0">
                <a:solidFill>
                  <a:srgbClr val="000000"/>
                </a:solidFill>
              </a:rPr>
              <a:t>Physics	Engineering	Mathematics</a:t>
            </a:r>
          </a:p>
          <a:p>
            <a:r>
              <a:rPr lang="en-US" sz="2800" kern="0" dirty="0" smtClean="0">
                <a:solidFill>
                  <a:srgbClr val="000000"/>
                </a:solidFill>
              </a:rPr>
              <a:t>Covers all material classes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Electronic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Photonic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Molecular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Biomaterials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Polymers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Magnetic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Ceramic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Metals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Alloys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Catalytic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Energy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Composites</a:t>
            </a:r>
          </a:p>
          <a:p>
            <a:pPr lvl="1">
              <a:lnSpc>
                <a:spcPts val="2400"/>
              </a:lnSpc>
              <a:spcBef>
                <a:spcPts val="100"/>
              </a:spcBef>
            </a:pPr>
            <a:r>
              <a:rPr lang="en-US" sz="2000" kern="0" dirty="0" smtClean="0">
                <a:solidFill>
                  <a:srgbClr val="000000"/>
                </a:solidFill>
              </a:rPr>
              <a:t>Nano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85730"/>
            <a:ext cx="5771245" cy="39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00" y="5453899"/>
            <a:ext cx="2057840" cy="126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875184"/>
          </a:xfrm>
        </p:spPr>
        <p:txBody>
          <a:bodyPr/>
          <a:lstStyle/>
          <a:p>
            <a:r>
              <a:rPr lang="en-US" sz="4000" dirty="0" smtClean="0">
                <a:solidFill>
                  <a:srgbClr val="3366FF"/>
                </a:solidFill>
              </a:rPr>
              <a:t>Coordination of Programs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543800" cy="5400600"/>
          </a:xfrm>
        </p:spPr>
        <p:txBody>
          <a:bodyPr/>
          <a:lstStyle/>
          <a:p>
            <a:r>
              <a:rPr lang="en-US" dirty="0" smtClean="0"/>
              <a:t>Division of Materials Research</a:t>
            </a:r>
          </a:p>
          <a:p>
            <a:pPr marL="566738" lvl="2" indent="0">
              <a:buNone/>
              <a:tabLst>
                <a:tab pos="2743200" algn="l"/>
                <a:tab pos="4919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BMAT</a:t>
            </a:r>
            <a:r>
              <a:rPr lang="en-US" sz="2000" dirty="0">
                <a:solidFill>
                  <a:srgbClr val="000000"/>
                </a:solidFill>
              </a:rPr>
              <a:t>	CER	EPM</a:t>
            </a:r>
          </a:p>
          <a:p>
            <a:pPr marL="566738" lvl="2" indent="0">
              <a:buNone/>
              <a:tabLst>
                <a:tab pos="2743200" algn="l"/>
                <a:tab pos="4919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CMP	</a:t>
            </a:r>
            <a:r>
              <a:rPr lang="en-US" sz="2000" i="1" dirty="0">
                <a:solidFill>
                  <a:srgbClr val="7030A0"/>
                </a:solidFill>
              </a:rPr>
              <a:t>CMMT</a:t>
            </a:r>
            <a:r>
              <a:rPr lang="en-US" sz="2000" dirty="0">
                <a:solidFill>
                  <a:srgbClr val="000000"/>
                </a:solidFill>
              </a:rPr>
              <a:t>	MMN</a:t>
            </a:r>
          </a:p>
          <a:p>
            <a:pPr marL="566738" lvl="2" indent="0">
              <a:buNone/>
              <a:tabLst>
                <a:tab pos="2743200" algn="l"/>
                <a:tab pos="4919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POL	</a:t>
            </a:r>
            <a:r>
              <a:rPr lang="en-US" sz="2000" dirty="0" smtClean="0">
                <a:solidFill>
                  <a:srgbClr val="000000"/>
                </a:solidFill>
              </a:rPr>
              <a:t>SSMC</a:t>
            </a:r>
            <a:endParaRPr lang="en-US" dirty="0" smtClean="0"/>
          </a:p>
          <a:p>
            <a:r>
              <a:rPr lang="en-US" dirty="0" smtClean="0"/>
              <a:t>National Science Foundation</a:t>
            </a:r>
          </a:p>
          <a:p>
            <a:pPr marL="566738" lvl="2" indent="0">
              <a:buNone/>
              <a:tabLst>
                <a:tab pos="2743200" algn="l"/>
                <a:tab pos="4919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MPS: CHE, DMR, DMS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2" indent="0">
              <a:buNone/>
              <a:tabLst>
                <a:tab pos="2743200" algn="l"/>
                <a:tab pos="4919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ENG: CBET, CMMI, ECCS</a:t>
            </a:r>
            <a:endParaRPr lang="en-US" sz="2000" dirty="0">
              <a:solidFill>
                <a:srgbClr val="000000"/>
              </a:solidFill>
            </a:endParaRPr>
          </a:p>
          <a:p>
            <a:pPr marL="566738" lvl="2" indent="0">
              <a:buNone/>
              <a:tabLst>
                <a:tab pos="2743200" algn="l"/>
                <a:tab pos="4919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CISE: ACI, CCF, CNS, IIS</a:t>
            </a:r>
            <a:endParaRPr lang="en-US" dirty="0" smtClean="0"/>
          </a:p>
          <a:p>
            <a:r>
              <a:rPr lang="en-US" dirty="0" smtClean="0"/>
              <a:t>Other Agencies</a:t>
            </a:r>
          </a:p>
          <a:p>
            <a:pPr marL="566738" lvl="2" indent="0">
              <a:buNone/>
              <a:tabLst>
                <a:tab pos="2743200" algn="l"/>
                <a:tab pos="4919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DOE, NIST, DOD, NASA, NIH, USGS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5516903"/>
            <a:ext cx="1141250" cy="113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1818472" cy="18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2" name="Picture 2" descr="http://informationsystems.umbc.edu/files/2013/02/nist_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24" y="5777276"/>
            <a:ext cx="1578024" cy="8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image nasa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28801"/>
            <a:ext cx="1252618" cy="113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38" y="5619328"/>
            <a:ext cx="2338759" cy="9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895148"/>
              </p:ext>
            </p:extLst>
          </p:nvPr>
        </p:nvGraphicFramePr>
        <p:xfrm>
          <a:off x="899592" y="2132856"/>
          <a:ext cx="7148513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543800" cy="1008112"/>
          </a:xfrm>
        </p:spPr>
        <p:txBody>
          <a:bodyPr/>
          <a:lstStyle/>
          <a:p>
            <a:r>
              <a:rPr lang="en-US" sz="3200" dirty="0" smtClean="0">
                <a:solidFill>
                  <a:srgbClr val="3366FF"/>
                </a:solidFill>
              </a:rPr>
              <a:t>Funding for DMREF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537" y="63909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*‘Other’ funding from directorates is from GOALI &amp; OMA.</a:t>
            </a:r>
            <a:endParaRPr lang="en-US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63688" y="692696"/>
            <a:ext cx="5976664" cy="1368152"/>
          </a:xfrm>
        </p:spPr>
        <p:txBody>
          <a:bodyPr/>
          <a:lstStyle/>
          <a:p>
            <a:pPr marL="171450" indent="-171450">
              <a:spcBef>
                <a:spcPts val="200"/>
              </a:spcBef>
            </a:pPr>
            <a:r>
              <a:rPr lang="en-US" sz="2000" dirty="0" smtClean="0"/>
              <a:t>Funding has increased over DMREF lifetime.</a:t>
            </a:r>
          </a:p>
          <a:p>
            <a:pPr marL="171450" indent="-171450">
              <a:spcBef>
                <a:spcPts val="200"/>
              </a:spcBef>
            </a:pPr>
            <a:r>
              <a:rPr lang="en-US" sz="2000" dirty="0" smtClean="0"/>
              <a:t>More divisions have participated.</a:t>
            </a:r>
          </a:p>
          <a:p>
            <a:pPr marL="171450" indent="-171450">
              <a:spcBef>
                <a:spcPts val="200"/>
              </a:spcBef>
            </a:pPr>
            <a:r>
              <a:rPr lang="en-US" sz="2000" dirty="0" smtClean="0"/>
              <a:t>DMR continues to play the lead role.</a:t>
            </a:r>
          </a:p>
          <a:p>
            <a:pPr marL="171450" indent="-171450">
              <a:spcBef>
                <a:spcPts val="200"/>
              </a:spcBef>
            </a:pPr>
            <a:r>
              <a:rPr lang="en-US" sz="2000" dirty="0" smtClean="0"/>
              <a:t>Increased commitments from MPS divisions in FY16.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660537" y="2780928"/>
            <a:ext cx="15838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660536" y="4509120"/>
            <a:ext cx="15838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20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120" y="260648"/>
            <a:ext cx="75438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DMREF Solicitation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573016"/>
            <a:ext cx="7848872" cy="2935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PIs indicate primary division with which most closely aligned.</a:t>
            </a:r>
          </a:p>
          <a:p>
            <a:pPr marL="692150" lvl="1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Management Team makes final decision of ownership</a:t>
            </a:r>
          </a:p>
          <a:p>
            <a:pPr marL="692150" lvl="1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Secondary divisions may be chosen</a:t>
            </a:r>
          </a:p>
          <a:p>
            <a:pPr marL="234950" lvl="1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Must be collaborative </a:t>
            </a:r>
            <a:endParaRPr lang="en-US" sz="2000" dirty="0" smtClean="0">
              <a:latin typeface="+mn-lt"/>
            </a:endParaRPr>
          </a:p>
          <a:p>
            <a:pPr marL="692150" lvl="2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Minimum of </a:t>
            </a:r>
            <a:r>
              <a:rPr lang="en-US" sz="2000" dirty="0">
                <a:latin typeface="+mn-lt"/>
              </a:rPr>
              <a:t>2 </a:t>
            </a:r>
            <a:r>
              <a:rPr lang="en-US" sz="2000" dirty="0" smtClean="0">
                <a:latin typeface="+mn-lt"/>
              </a:rPr>
              <a:t>PIs (3-5 typical)</a:t>
            </a:r>
          </a:p>
          <a:p>
            <a:pPr marL="692150" lvl="2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Single- or multi-institution</a:t>
            </a:r>
            <a:endParaRPr lang="en-US" sz="2000" dirty="0">
              <a:latin typeface="+mn-lt"/>
            </a:endParaRPr>
          </a:p>
          <a:p>
            <a:pPr marL="234950" lvl="1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An individual can be a PI </a:t>
            </a:r>
            <a:r>
              <a:rPr lang="en-US" sz="2000" dirty="0" smtClean="0">
                <a:latin typeface="+mn-lt"/>
              </a:rPr>
              <a:t>on </a:t>
            </a:r>
            <a:r>
              <a:rPr lang="en-US" sz="2000" dirty="0">
                <a:latin typeface="+mn-lt"/>
              </a:rPr>
              <a:t>only one DMREF proposal per </a:t>
            </a:r>
            <a:r>
              <a:rPr lang="en-US" sz="2000" dirty="0" smtClean="0">
                <a:latin typeface="+mn-lt"/>
              </a:rPr>
              <a:t>window</a:t>
            </a:r>
          </a:p>
          <a:p>
            <a:pPr marL="234950" lvl="1" indent="-22542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GOALI proposals may be submitted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11200"/>
              </p:ext>
            </p:extLst>
          </p:nvPr>
        </p:nvGraphicFramePr>
        <p:xfrm>
          <a:off x="1704020" y="980728"/>
          <a:ext cx="6096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</a:t>
                      </a:r>
                      <a:r>
                        <a:rPr lang="en-US" baseline="0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Solicitation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14-591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15-608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4-19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$0.5</a:t>
                      </a:r>
                      <a:r>
                        <a:rPr lang="en-US" baseline="0" dirty="0" smtClean="0"/>
                        <a:t> – 1.5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$0.75 – 1.6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Est. # awards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Anticipated</a:t>
                      </a:r>
                      <a:r>
                        <a:rPr lang="en-US" baseline="0" dirty="0" smtClean="0"/>
                        <a:t>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$29.75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sf-mt-std">
  <a:themeElements>
    <a:clrScheme name="nsf-mt-std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sf-mt-st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sf-mt-st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f-mt-st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FY11 COV PD presentation template final</Template>
  <TotalTime>17841</TotalTime>
  <Words>1045</Words>
  <Application>Microsoft Office PowerPoint</Application>
  <PresentationFormat>On-screen Show (4:3)</PresentationFormat>
  <Paragraphs>166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1_nsf-mt-std</vt:lpstr>
      <vt:lpstr>Designing Materials to Revolutionize and Engineer our Future (DMREF)   John Schlueter </vt:lpstr>
      <vt:lpstr>Vision</vt:lpstr>
      <vt:lpstr>PowerPoint Presentation</vt:lpstr>
      <vt:lpstr>PowerPoint Presentation</vt:lpstr>
      <vt:lpstr>Goals</vt:lpstr>
      <vt:lpstr>Program Scope</vt:lpstr>
      <vt:lpstr>Coordination of Programs</vt:lpstr>
      <vt:lpstr>Funding for DMREF</vt:lpstr>
      <vt:lpstr>DMREF Solicitation</vt:lpstr>
      <vt:lpstr>DMREF Review Criteria</vt:lpstr>
      <vt:lpstr>Mathematics and Computer Science</vt:lpstr>
      <vt:lpstr>Collaboration</vt:lpstr>
      <vt:lpstr>The ‘Iterative Feedback Loop’</vt:lpstr>
      <vt:lpstr>Limit on Submissions per PI</vt:lpstr>
      <vt:lpstr>Open Access to Data and Codes</vt:lpstr>
      <vt:lpstr>Representative DMREF-DMR Topics (Hard Materials)</vt:lpstr>
      <vt:lpstr>PowerPoint Presentation</vt:lpstr>
      <vt:lpstr>Proceedings from Annual PI Meetings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rsunny rieker-pierce</dc:creator>
  <cp:lastModifiedBy>Schlueter, John A</cp:lastModifiedBy>
  <cp:revision>833</cp:revision>
  <cp:lastPrinted>2015-11-02T18:40:00Z</cp:lastPrinted>
  <dcterms:created xsi:type="dcterms:W3CDTF">2008-05-16T00:02:30Z</dcterms:created>
  <dcterms:modified xsi:type="dcterms:W3CDTF">2015-11-02T18:43:29Z</dcterms:modified>
</cp:coreProperties>
</file>