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0" r:id="rId2"/>
    <p:sldId id="264" r:id="rId3"/>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00"/>
    <a:srgbClr val="000066"/>
    <a:srgbClr val="FFFF00"/>
    <a:srgbClr val="66CCFF"/>
    <a:srgbClr val="CC6600"/>
    <a:srgbClr val="800000"/>
    <a:srgbClr val="EB1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83765" autoAdjust="0"/>
  </p:normalViewPr>
  <p:slideViewPr>
    <p:cSldViewPr snapToGrid="0">
      <p:cViewPr varScale="1">
        <p:scale>
          <a:sx n="94" d="100"/>
          <a:sy n="94" d="100"/>
        </p:scale>
        <p:origin x="2416"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57053" cy="465773"/>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lvl1pPr defTabSz="935031">
              <a:defRPr sz="1200" smtClean="0"/>
            </a:lvl1pPr>
          </a:lstStyle>
          <a:p>
            <a:pPr>
              <a:defRPr/>
            </a:pPr>
            <a:endParaRPr lang="en-US"/>
          </a:p>
        </p:txBody>
      </p:sp>
      <p:sp>
        <p:nvSpPr>
          <p:cNvPr id="17411" name="Rectangle 3"/>
          <p:cNvSpPr>
            <a:spLocks noGrp="1" noChangeArrowheads="1"/>
          </p:cNvSpPr>
          <p:nvPr>
            <p:ph type="dt" sz="quarter" idx="1"/>
          </p:nvPr>
        </p:nvSpPr>
        <p:spPr bwMode="auto">
          <a:xfrm>
            <a:off x="3994614" y="0"/>
            <a:ext cx="3057053" cy="465773"/>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lvl1pPr algn="r" defTabSz="935031">
              <a:defRPr sz="1200" smtClean="0"/>
            </a:lvl1pPr>
          </a:lstStyle>
          <a:p>
            <a:pPr>
              <a:defRPr/>
            </a:pPr>
            <a:endParaRPr lang="en-US"/>
          </a:p>
        </p:txBody>
      </p:sp>
      <p:sp>
        <p:nvSpPr>
          <p:cNvPr id="17412" name="Rectangle 4"/>
          <p:cNvSpPr>
            <a:spLocks noGrp="1" noChangeArrowheads="1"/>
          </p:cNvSpPr>
          <p:nvPr>
            <p:ph type="ftr" sz="quarter" idx="2"/>
          </p:nvPr>
        </p:nvSpPr>
        <p:spPr bwMode="auto">
          <a:xfrm>
            <a:off x="0" y="8841738"/>
            <a:ext cx="3057053" cy="465773"/>
          </a:xfrm>
          <a:prstGeom prst="rect">
            <a:avLst/>
          </a:prstGeom>
          <a:noFill/>
          <a:ln w="9525">
            <a:noFill/>
            <a:miter lim="800000"/>
            <a:headEnd/>
            <a:tailEnd/>
          </a:ln>
          <a:effectLst/>
        </p:spPr>
        <p:txBody>
          <a:bodyPr vert="horz" wrap="square" lIns="93494" tIns="46747" rIns="93494" bIns="46747" numCol="1" anchor="b" anchorCtr="0" compatLnSpc="1">
            <a:prstTxWarp prst="textNoShape">
              <a:avLst/>
            </a:prstTxWarp>
          </a:bodyPr>
          <a:lstStyle>
            <a:lvl1pPr defTabSz="935031">
              <a:defRPr sz="1200" smtClean="0"/>
            </a:lvl1pPr>
          </a:lstStyle>
          <a:p>
            <a:pPr>
              <a:defRPr/>
            </a:pPr>
            <a:endParaRPr lang="en-US"/>
          </a:p>
        </p:txBody>
      </p:sp>
      <p:sp>
        <p:nvSpPr>
          <p:cNvPr id="17413" name="Rectangle 5"/>
          <p:cNvSpPr>
            <a:spLocks noGrp="1" noChangeArrowheads="1"/>
          </p:cNvSpPr>
          <p:nvPr>
            <p:ph type="sldNum" sz="quarter" idx="3"/>
          </p:nvPr>
        </p:nvSpPr>
        <p:spPr bwMode="auto">
          <a:xfrm>
            <a:off x="3994614" y="8841738"/>
            <a:ext cx="3057053" cy="465773"/>
          </a:xfrm>
          <a:prstGeom prst="rect">
            <a:avLst/>
          </a:prstGeom>
          <a:noFill/>
          <a:ln w="9525">
            <a:noFill/>
            <a:miter lim="800000"/>
            <a:headEnd/>
            <a:tailEnd/>
          </a:ln>
          <a:effectLst/>
        </p:spPr>
        <p:txBody>
          <a:bodyPr vert="horz" wrap="square" lIns="93494" tIns="46747" rIns="93494" bIns="46747" numCol="1" anchor="b" anchorCtr="0" compatLnSpc="1">
            <a:prstTxWarp prst="textNoShape">
              <a:avLst/>
            </a:prstTxWarp>
          </a:bodyPr>
          <a:lstStyle>
            <a:lvl1pPr algn="r" defTabSz="935031">
              <a:defRPr sz="1200" smtClean="0"/>
            </a:lvl1pPr>
          </a:lstStyle>
          <a:p>
            <a:pPr>
              <a:defRPr/>
            </a:pPr>
            <a:fld id="{5A599CB6-FE36-4D36-B640-7CAB9744E7F1}" type="slidenum">
              <a:rPr lang="en-US"/>
              <a:pPr>
                <a:defRPr/>
              </a:pPr>
              <a:t>‹#›</a:t>
            </a:fld>
            <a:endParaRPr lang="en-US"/>
          </a:p>
        </p:txBody>
      </p:sp>
    </p:spTree>
    <p:extLst>
      <p:ext uri="{BB962C8B-B14F-4D97-AF65-F5344CB8AC3E}">
        <p14:creationId xmlns:p14="http://schemas.microsoft.com/office/powerpoint/2010/main" val="168338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57053" cy="465773"/>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lvl1pPr defTabSz="935031">
              <a:defRPr sz="1200" smtClean="0"/>
            </a:lvl1pPr>
          </a:lstStyle>
          <a:p>
            <a:pPr>
              <a:defRPr/>
            </a:pPr>
            <a:endParaRPr lang="en-US"/>
          </a:p>
        </p:txBody>
      </p:sp>
      <p:sp>
        <p:nvSpPr>
          <p:cNvPr id="9219" name="Rectangle 3"/>
          <p:cNvSpPr>
            <a:spLocks noGrp="1" noChangeArrowheads="1"/>
          </p:cNvSpPr>
          <p:nvPr>
            <p:ph type="dt" idx="1"/>
          </p:nvPr>
        </p:nvSpPr>
        <p:spPr bwMode="auto">
          <a:xfrm>
            <a:off x="3996211" y="0"/>
            <a:ext cx="3057053" cy="465773"/>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lvl1pPr algn="r" defTabSz="935031">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40756" y="4422459"/>
            <a:ext cx="5171754" cy="4188778"/>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43328"/>
            <a:ext cx="3057053" cy="465772"/>
          </a:xfrm>
          <a:prstGeom prst="rect">
            <a:avLst/>
          </a:prstGeom>
          <a:noFill/>
          <a:ln w="9525">
            <a:noFill/>
            <a:miter lim="800000"/>
            <a:headEnd/>
            <a:tailEnd/>
          </a:ln>
          <a:effectLst/>
        </p:spPr>
        <p:txBody>
          <a:bodyPr vert="horz" wrap="square" lIns="93494" tIns="46747" rIns="93494" bIns="46747" numCol="1" anchor="b" anchorCtr="0" compatLnSpc="1">
            <a:prstTxWarp prst="textNoShape">
              <a:avLst/>
            </a:prstTxWarp>
          </a:bodyPr>
          <a:lstStyle>
            <a:lvl1pPr defTabSz="935031">
              <a:defRPr sz="1200" smtClean="0"/>
            </a:lvl1pPr>
          </a:lstStyle>
          <a:p>
            <a:pPr>
              <a:defRPr/>
            </a:pPr>
            <a:endParaRPr lang="en-US"/>
          </a:p>
        </p:txBody>
      </p:sp>
      <p:sp>
        <p:nvSpPr>
          <p:cNvPr id="9223" name="Rectangle 7"/>
          <p:cNvSpPr>
            <a:spLocks noGrp="1" noChangeArrowheads="1"/>
          </p:cNvSpPr>
          <p:nvPr>
            <p:ph type="sldNum" sz="quarter" idx="5"/>
          </p:nvPr>
        </p:nvSpPr>
        <p:spPr bwMode="auto">
          <a:xfrm>
            <a:off x="3996211" y="8843328"/>
            <a:ext cx="3057053" cy="465772"/>
          </a:xfrm>
          <a:prstGeom prst="rect">
            <a:avLst/>
          </a:prstGeom>
          <a:noFill/>
          <a:ln w="9525">
            <a:noFill/>
            <a:miter lim="800000"/>
            <a:headEnd/>
            <a:tailEnd/>
          </a:ln>
          <a:effectLst/>
        </p:spPr>
        <p:txBody>
          <a:bodyPr vert="horz" wrap="square" lIns="93494" tIns="46747" rIns="93494" bIns="46747" numCol="1" anchor="b" anchorCtr="0" compatLnSpc="1">
            <a:prstTxWarp prst="textNoShape">
              <a:avLst/>
            </a:prstTxWarp>
          </a:bodyPr>
          <a:lstStyle>
            <a:lvl1pPr algn="r" defTabSz="935031">
              <a:defRPr sz="1200" smtClean="0"/>
            </a:lvl1pPr>
          </a:lstStyle>
          <a:p>
            <a:pPr>
              <a:defRPr/>
            </a:pPr>
            <a:fld id="{851F238D-CE76-466D-B47D-7A8F3D74AE99}" type="slidenum">
              <a:rPr lang="en-US"/>
              <a:pPr>
                <a:defRPr/>
              </a:pPr>
              <a:t>‹#›</a:t>
            </a:fld>
            <a:endParaRPr lang="en-US"/>
          </a:p>
        </p:txBody>
      </p:sp>
    </p:spTree>
    <p:extLst>
      <p:ext uri="{BB962C8B-B14F-4D97-AF65-F5344CB8AC3E}">
        <p14:creationId xmlns:p14="http://schemas.microsoft.com/office/powerpoint/2010/main" val="2908512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RgJCxN3Shb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radenlab.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1" eaLnBrk="0" hangingPunct="0">
              <a:defRPr>
                <a:solidFill>
                  <a:schemeClr val="tx1"/>
                </a:solidFill>
                <a:latin typeface="Arial" charset="0"/>
              </a:defRPr>
            </a:lvl1pPr>
            <a:lvl2pPr marL="745476" indent="-286722" defTabSz="935031" eaLnBrk="0" hangingPunct="0">
              <a:defRPr>
                <a:solidFill>
                  <a:schemeClr val="tx1"/>
                </a:solidFill>
                <a:latin typeface="Arial" charset="0"/>
              </a:defRPr>
            </a:lvl2pPr>
            <a:lvl3pPr marL="1146886" indent="-229377" defTabSz="935031" eaLnBrk="0" hangingPunct="0">
              <a:defRPr>
                <a:solidFill>
                  <a:schemeClr val="tx1"/>
                </a:solidFill>
                <a:latin typeface="Arial" charset="0"/>
              </a:defRPr>
            </a:lvl3pPr>
            <a:lvl4pPr marL="1605641" indent="-229377" defTabSz="935031" eaLnBrk="0" hangingPunct="0">
              <a:defRPr>
                <a:solidFill>
                  <a:schemeClr val="tx1"/>
                </a:solidFill>
                <a:latin typeface="Arial" charset="0"/>
              </a:defRPr>
            </a:lvl4pPr>
            <a:lvl5pPr marL="2064395" indent="-229377" defTabSz="935031" eaLnBrk="0" hangingPunct="0">
              <a:defRPr>
                <a:solidFill>
                  <a:schemeClr val="tx1"/>
                </a:solidFill>
                <a:latin typeface="Arial" charset="0"/>
              </a:defRPr>
            </a:lvl5pPr>
            <a:lvl6pPr marL="2523150" indent="-229377" defTabSz="935031" eaLnBrk="0" fontAlgn="base" hangingPunct="0">
              <a:spcBef>
                <a:spcPct val="0"/>
              </a:spcBef>
              <a:spcAft>
                <a:spcPct val="0"/>
              </a:spcAft>
              <a:defRPr>
                <a:solidFill>
                  <a:schemeClr val="tx1"/>
                </a:solidFill>
                <a:latin typeface="Arial" charset="0"/>
              </a:defRPr>
            </a:lvl6pPr>
            <a:lvl7pPr marL="2981904" indent="-229377" defTabSz="935031" eaLnBrk="0" fontAlgn="base" hangingPunct="0">
              <a:spcBef>
                <a:spcPct val="0"/>
              </a:spcBef>
              <a:spcAft>
                <a:spcPct val="0"/>
              </a:spcAft>
              <a:defRPr>
                <a:solidFill>
                  <a:schemeClr val="tx1"/>
                </a:solidFill>
                <a:latin typeface="Arial" charset="0"/>
              </a:defRPr>
            </a:lvl7pPr>
            <a:lvl8pPr marL="3440659" indent="-229377" defTabSz="935031" eaLnBrk="0" fontAlgn="base" hangingPunct="0">
              <a:spcBef>
                <a:spcPct val="0"/>
              </a:spcBef>
              <a:spcAft>
                <a:spcPct val="0"/>
              </a:spcAft>
              <a:defRPr>
                <a:solidFill>
                  <a:schemeClr val="tx1"/>
                </a:solidFill>
                <a:latin typeface="Arial" charset="0"/>
              </a:defRPr>
            </a:lvl8pPr>
            <a:lvl9pPr marL="3899413" indent="-229377" defTabSz="935031" eaLnBrk="0" fontAlgn="base" hangingPunct="0">
              <a:spcBef>
                <a:spcPct val="0"/>
              </a:spcBef>
              <a:spcAft>
                <a:spcPct val="0"/>
              </a:spcAft>
              <a:defRPr>
                <a:solidFill>
                  <a:schemeClr val="tx1"/>
                </a:solidFill>
                <a:latin typeface="Arial" charset="0"/>
              </a:defRPr>
            </a:lvl9pPr>
          </a:lstStyle>
          <a:p>
            <a:pPr eaLnBrk="1" hangingPunct="1"/>
            <a:fld id="{93680DA8-6E07-4859-8409-5F6EB5EFE4B0}" type="slidenum">
              <a:rPr lang="en-US"/>
              <a:pPr eaLnBrk="1" hangingPunct="1"/>
              <a:t>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Arial" charset="0"/>
                <a:ea typeface="+mn-ea"/>
                <a:cs typeface="+mn-cs"/>
              </a:rPr>
              <a:t>Our DMREF supported work was selected for the cover of Lab Chip and as a</a:t>
            </a:r>
            <a:r>
              <a:rPr lang="en-US" sz="1200" b="0" i="0" u="none" kern="1200" dirty="0">
                <a:solidFill>
                  <a:schemeClr val="tx1"/>
                </a:solidFill>
                <a:effectLst/>
                <a:latin typeface="Arial" charset="0"/>
                <a:ea typeface="+mn-ea"/>
                <a:cs typeface="+mn-cs"/>
              </a:rPr>
              <a:t> HOT</a:t>
            </a:r>
            <a:r>
              <a:rPr lang="en-US" sz="1200" b="0" i="0" u="none"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article,</a:t>
            </a:r>
            <a:r>
              <a:rPr lang="en-US" sz="1200" b="0" i="0" kern="1200" baseline="0" dirty="0">
                <a:solidFill>
                  <a:schemeClr val="tx1"/>
                </a:solidFill>
                <a:effectLst/>
                <a:latin typeface="Arial" charset="0"/>
                <a:ea typeface="+mn-ea"/>
                <a:cs typeface="+mn-cs"/>
              </a:rPr>
              <a:t> a designation reserved for papers that </a:t>
            </a:r>
            <a:r>
              <a:rPr lang="en-US" sz="1200" b="0" i="0" kern="1200" dirty="0">
                <a:solidFill>
                  <a:schemeClr val="tx1"/>
                </a:solidFill>
                <a:effectLst/>
                <a:latin typeface="Arial" charset="0"/>
                <a:ea typeface="+mn-ea"/>
                <a:cs typeface="+mn-cs"/>
              </a:rPr>
              <a:t>received particularly high scores at peer review. http://</a:t>
            </a:r>
            <a:r>
              <a:rPr lang="en-US" sz="1200" b="0" i="0" kern="1200" dirty="0" err="1">
                <a:solidFill>
                  <a:schemeClr val="tx1"/>
                </a:solidFill>
                <a:effectLst/>
                <a:latin typeface="Arial" charset="0"/>
                <a:ea typeface="+mn-ea"/>
                <a:cs typeface="+mn-cs"/>
              </a:rPr>
              <a:t>pubs.rsc.org</a:t>
            </a:r>
            <a:r>
              <a:rPr lang="en-US" sz="1200" b="0" i="0" kern="1200" dirty="0">
                <a:solidFill>
                  <a:schemeClr val="tx1"/>
                </a:solidFill>
                <a:effectLst/>
                <a:latin typeface="Arial" charset="0"/>
                <a:ea typeface="+mn-ea"/>
                <a:cs typeface="+mn-cs"/>
              </a:rPr>
              <a:t>/</a:t>
            </a:r>
            <a:r>
              <a:rPr lang="en-US" sz="1200" b="0" i="0" kern="1200" dirty="0" err="1">
                <a:solidFill>
                  <a:schemeClr val="tx1"/>
                </a:solidFill>
                <a:effectLst/>
                <a:latin typeface="Arial" charset="0"/>
                <a:ea typeface="+mn-ea"/>
                <a:cs typeface="+mn-cs"/>
              </a:rPr>
              <a:t>en</a:t>
            </a:r>
            <a:r>
              <a:rPr lang="en-US" sz="1200" b="0" i="0" kern="1200" dirty="0">
                <a:solidFill>
                  <a:schemeClr val="tx1"/>
                </a:solidFill>
                <a:effectLst/>
                <a:latin typeface="Arial" charset="0"/>
                <a:ea typeface="+mn-ea"/>
                <a:cs typeface="+mn-cs"/>
              </a:rPr>
              <a:t>/journals/</a:t>
            </a:r>
            <a:r>
              <a:rPr lang="en-US" sz="1200" b="0" i="0" kern="1200" dirty="0" err="1">
                <a:solidFill>
                  <a:schemeClr val="tx1"/>
                </a:solidFill>
                <a:effectLst/>
                <a:latin typeface="Arial" charset="0"/>
                <a:ea typeface="+mn-ea"/>
                <a:cs typeface="+mn-cs"/>
              </a:rPr>
              <a:t>articlecollectionlanding?sercode</a:t>
            </a:r>
            <a:r>
              <a:rPr lang="en-US" sz="1200" b="0" i="0" kern="1200" dirty="0">
                <a:solidFill>
                  <a:schemeClr val="tx1"/>
                </a:solidFill>
                <a:effectLst/>
                <a:latin typeface="Arial" charset="0"/>
                <a:ea typeface="+mn-ea"/>
                <a:cs typeface="+mn-cs"/>
              </a:rPr>
              <a:t>=</a:t>
            </a:r>
            <a:r>
              <a:rPr lang="en-US" sz="1200" b="0" i="0" kern="1200" dirty="0" err="1">
                <a:solidFill>
                  <a:schemeClr val="tx1"/>
                </a:solidFill>
                <a:effectLst/>
                <a:latin typeface="Arial" charset="0"/>
                <a:ea typeface="+mn-ea"/>
                <a:cs typeface="+mn-cs"/>
              </a:rPr>
              <a:t>lc&amp;themeid</a:t>
            </a:r>
            <a:r>
              <a:rPr lang="en-US" sz="1200" b="0" i="0" kern="1200" dirty="0">
                <a:solidFill>
                  <a:schemeClr val="tx1"/>
                </a:solidFill>
                <a:effectLst/>
                <a:latin typeface="Arial" charset="0"/>
                <a:ea typeface="+mn-ea"/>
                <a:cs typeface="+mn-cs"/>
              </a:rPr>
              <a:t>=963675ba-d61c-4ed1-915c-5cd80011bbfb.</a:t>
            </a:r>
          </a:p>
          <a:p>
            <a:endParaRPr lang="en-US" sz="1200" kern="1200" baseline="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Consider the mesmerizing sinuous motion of a swimming blue eel illustrated in this video: </a:t>
            </a:r>
            <a:r>
              <a:rPr lang="en-US" sz="1200" u="sng" kern="1200" dirty="0">
                <a:solidFill>
                  <a:schemeClr val="tx1"/>
                </a:solidFill>
                <a:effectLst/>
                <a:latin typeface="Arial" charset="0"/>
                <a:ea typeface="+mn-ea"/>
                <a:cs typeface="+mn-cs"/>
                <a:hlinkClick r:id="rId3"/>
              </a:rPr>
              <a:t>https://youtu.be/RgJCxN3ShbY</a:t>
            </a:r>
            <a:r>
              <a:rPr lang="en-US" sz="1200" kern="1200" dirty="0">
                <a:solidFill>
                  <a:schemeClr val="tx1"/>
                </a:solidFill>
                <a:effectLst/>
                <a:latin typeface="Arial" charset="0"/>
                <a:ea typeface="+mn-ea"/>
                <a:cs typeface="+mn-cs"/>
              </a:rPr>
              <a:t>. The motion is coordinated, smooth and somehow, it’s obvious to any observer that the eel is a living organism. The fact that no would mistake an eel for an inanimate object raises a series of questions. Why is there such a void between the animate and inanimate that we never confuse the two? Can engineers create materials with similar attributes to living organisms, but constructed from inanimate objects, and can we do so in the same manner as the living by using only chemicals and eschew use of motors and electronics? This latter challenge, being addressed by researchers in the new field of </a:t>
            </a:r>
            <a:r>
              <a:rPr lang="en-US" sz="1200" i="1" kern="1200" dirty="0">
                <a:solidFill>
                  <a:schemeClr val="tx1"/>
                </a:solidFill>
                <a:effectLst/>
                <a:latin typeface="Arial" charset="0"/>
                <a:ea typeface="+mn-ea"/>
                <a:cs typeface="+mn-cs"/>
              </a:rPr>
              <a:t>Soft Robotics</a:t>
            </a:r>
            <a:r>
              <a:rPr lang="en-US" sz="1200" kern="1200" dirty="0">
                <a:solidFill>
                  <a:schemeClr val="tx1"/>
                </a:solidFill>
                <a:effectLst/>
                <a:latin typeface="Arial" charset="0"/>
                <a:ea typeface="+mn-ea"/>
                <a:cs typeface="+mn-cs"/>
              </a:rPr>
              <a:t>, motivates the lab of </a:t>
            </a:r>
            <a:r>
              <a:rPr lang="en-US" sz="1200" u="sng" kern="1200" dirty="0">
                <a:solidFill>
                  <a:schemeClr val="tx1"/>
                </a:solidFill>
                <a:effectLst/>
                <a:latin typeface="Arial" charset="0"/>
                <a:ea typeface="+mn-ea"/>
                <a:cs typeface="+mn-cs"/>
                <a:hlinkClick r:id="rId4"/>
              </a:rPr>
              <a:t>Seth Fraden</a:t>
            </a:r>
            <a:r>
              <a:rPr lang="en-US" sz="1200" kern="1200" dirty="0">
                <a:solidFill>
                  <a:schemeClr val="tx1"/>
                </a:solidFill>
                <a:effectLst/>
                <a:latin typeface="Arial" charset="0"/>
                <a:ea typeface="+mn-ea"/>
                <a:cs typeface="+mn-cs"/>
              </a:rPr>
              <a:t> at Brandeis University, whose research is sponsored by NSF’s Designing Materials to Revolutionize and Engineer the Future (DMREF).</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Biologists studying the swimming eel revealed that the sinuous motion is the result of an autonomous neural network, named the </a:t>
            </a:r>
            <a:r>
              <a:rPr lang="en-US" sz="1200" i="1" kern="1200" dirty="0">
                <a:solidFill>
                  <a:schemeClr val="tx1"/>
                </a:solidFill>
                <a:effectLst/>
                <a:latin typeface="Arial" charset="0"/>
                <a:ea typeface="+mn-ea"/>
                <a:cs typeface="+mn-cs"/>
              </a:rPr>
              <a:t>Central Pattern Generator</a:t>
            </a:r>
            <a:r>
              <a:rPr lang="en-US" sz="1200" kern="1200" dirty="0">
                <a:solidFill>
                  <a:schemeClr val="tx1"/>
                </a:solidFill>
                <a:effectLst/>
                <a:latin typeface="Arial" charset="0"/>
                <a:ea typeface="+mn-ea"/>
                <a:cs typeface="+mn-cs"/>
              </a:rPr>
              <a:t> (CPG), which produces waves of chemical pulses that propagate down the spine, alternating sequentially from side to side. These pulses in turn enervate musculature that actuates the swimming motion. Thus, inspired by the successful design architecture of the eel, </a:t>
            </a:r>
            <a:r>
              <a:rPr lang="en-US" sz="1200" kern="1200" dirty="0" err="1">
                <a:solidFill>
                  <a:schemeClr val="tx1"/>
                </a:solidFill>
                <a:effectLst/>
                <a:latin typeface="Arial" charset="0"/>
                <a:ea typeface="+mn-ea"/>
                <a:cs typeface="+mn-cs"/>
              </a:rPr>
              <a:t>Fraden’s</a:t>
            </a:r>
            <a:r>
              <a:rPr lang="en-US" sz="1200" kern="1200" dirty="0">
                <a:solidFill>
                  <a:schemeClr val="tx1"/>
                </a:solidFill>
                <a:effectLst/>
                <a:latin typeface="Arial" charset="0"/>
                <a:ea typeface="+mn-ea"/>
                <a:cs typeface="+mn-cs"/>
              </a:rPr>
              <a:t> lab divides the engineering challenge in two parts; first construct a control device that produces the same </a:t>
            </a:r>
            <a:r>
              <a:rPr lang="en-US" sz="1200" kern="1200" dirty="0" err="1">
                <a:solidFill>
                  <a:schemeClr val="tx1"/>
                </a:solidFill>
                <a:effectLst/>
                <a:latin typeface="Arial" charset="0"/>
                <a:ea typeface="+mn-ea"/>
                <a:cs typeface="+mn-cs"/>
              </a:rPr>
              <a:t>spatio</a:t>
            </a:r>
            <a:r>
              <a:rPr lang="en-US" sz="1200" kern="1200" dirty="0">
                <a:solidFill>
                  <a:schemeClr val="tx1"/>
                </a:solidFill>
                <a:effectLst/>
                <a:latin typeface="Arial" charset="0"/>
                <a:ea typeface="+mn-ea"/>
                <a:cs typeface="+mn-cs"/>
              </a:rPr>
              <a:t>-temporal activation pattern of the CPG and then subsequently build the actuation sub-system, with the former emulating the neural network and the latter the musculature. In their paper, “</a:t>
            </a:r>
            <a:r>
              <a:rPr lang="en-US" sz="1200" i="1" kern="1200" dirty="0">
                <a:solidFill>
                  <a:schemeClr val="tx1"/>
                </a:solidFill>
                <a:effectLst/>
                <a:latin typeface="Arial" charset="0"/>
                <a:ea typeface="+mn-ea"/>
                <a:cs typeface="+mn-cs"/>
              </a:rPr>
              <a:t>Engineering reaction–diffusion networks with properties of neural tissue</a:t>
            </a:r>
            <a:r>
              <a:rPr lang="en-US" sz="1200" kern="1200" dirty="0">
                <a:solidFill>
                  <a:schemeClr val="tx1"/>
                </a:solidFill>
                <a:effectLst/>
                <a:latin typeface="Arial" charset="0"/>
                <a:ea typeface="+mn-ea"/>
                <a:cs typeface="+mn-cs"/>
              </a:rPr>
              <a:t>,” that recently appeared on the cover of the journal </a:t>
            </a:r>
            <a:r>
              <a:rPr lang="en-US" sz="1200" i="1" kern="1200" dirty="0">
                <a:solidFill>
                  <a:schemeClr val="tx1"/>
                </a:solidFill>
                <a:effectLst/>
                <a:latin typeface="Arial" charset="0"/>
                <a:ea typeface="+mn-ea"/>
                <a:cs typeface="+mn-cs"/>
              </a:rPr>
              <a:t>Lab on a Chip</a:t>
            </a:r>
            <a:r>
              <a:rPr lang="en-US" sz="1200" kern="1200" dirty="0">
                <a:solidFill>
                  <a:schemeClr val="tx1"/>
                </a:solidFill>
                <a:effectLst/>
                <a:latin typeface="Arial" charset="0"/>
                <a:ea typeface="+mn-ea"/>
                <a:cs typeface="+mn-cs"/>
              </a:rPr>
              <a:t>, they solely focus on creating a control system that runs on chemical power, as is done in biology, without resorting to any computer or electromechanical devices, which are the hallmarks of manmade, hard robotic technology.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Neural tissue evolved 3.5 billion years after the origin of life, which is a testament to its complexity, and is found in almost all multicellular life, which is a testament to its importance. At the coarsest level of description, neurons are non-linear oscillators that when coupled together in tissue through excitatory and inhibitory connections give rise to complex </a:t>
            </a:r>
            <a:r>
              <a:rPr lang="en-US" sz="1200" kern="1200" dirty="0" err="1">
                <a:solidFill>
                  <a:schemeClr val="tx1"/>
                </a:solidFill>
                <a:effectLst/>
                <a:latin typeface="Arial" charset="0"/>
                <a:ea typeface="+mn-ea"/>
                <a:cs typeface="+mn-cs"/>
              </a:rPr>
              <a:t>spatio</a:t>
            </a:r>
            <a:r>
              <a:rPr lang="en-US" sz="1200" kern="1200" dirty="0">
                <a:solidFill>
                  <a:schemeClr val="tx1"/>
                </a:solidFill>
                <a:effectLst/>
                <a:latin typeface="Arial" charset="0"/>
                <a:ea typeface="+mn-ea"/>
                <a:cs typeface="+mn-cs"/>
              </a:rPr>
              <a:t>-temporal patterns. When organized, these patterns are capable of processing and storing sensory information, and actuating musculature. Extrapolating from this general definition of a neuronal network as a spatiotemporal pattern generator, the </a:t>
            </a:r>
            <a:r>
              <a:rPr lang="en-US" sz="1200" kern="1200" dirty="0" err="1">
                <a:solidFill>
                  <a:schemeClr val="tx1"/>
                </a:solidFill>
                <a:effectLst/>
                <a:latin typeface="Arial" charset="0"/>
                <a:ea typeface="+mn-ea"/>
                <a:cs typeface="+mn-cs"/>
              </a:rPr>
              <a:t>Fraden</a:t>
            </a:r>
            <a:r>
              <a:rPr lang="en-US" sz="1200" kern="1200" dirty="0">
                <a:solidFill>
                  <a:schemeClr val="tx1"/>
                </a:solidFill>
                <a:effectLst/>
                <a:latin typeface="Arial" charset="0"/>
                <a:ea typeface="+mn-ea"/>
                <a:cs typeface="+mn-cs"/>
              </a:rPr>
              <a:t> lab demonstrated that the same dynamics can be captured on an </a:t>
            </a:r>
            <a:r>
              <a:rPr lang="en-US" sz="1200" kern="1200" dirty="0" err="1">
                <a:solidFill>
                  <a:schemeClr val="tx1"/>
                </a:solidFill>
                <a:effectLst/>
                <a:latin typeface="Arial" charset="0"/>
                <a:ea typeface="+mn-ea"/>
                <a:cs typeface="+mn-cs"/>
              </a:rPr>
              <a:t>abiologic</a:t>
            </a:r>
            <a:r>
              <a:rPr lang="en-US" sz="1200" kern="1200" dirty="0">
                <a:solidFill>
                  <a:schemeClr val="tx1"/>
                </a:solidFill>
                <a:effectLst/>
                <a:latin typeface="Arial" charset="0"/>
                <a:ea typeface="+mn-ea"/>
                <a:cs typeface="+mn-cs"/>
              </a:rPr>
              <a:t> reaction–diffusion platform. They developed soft lithographic methods that allow the engineering of synthetic reaction–diffusion networks capable of producing a wide variety of spatiotemporal patterns. They employed the well-known oscillatory </a:t>
            </a:r>
            <a:r>
              <a:rPr lang="en-US" sz="1200" kern="1200" dirty="0" err="1">
                <a:solidFill>
                  <a:schemeClr val="tx1"/>
                </a:solidFill>
                <a:effectLst/>
                <a:latin typeface="Arial" charset="0"/>
                <a:ea typeface="+mn-ea"/>
                <a:cs typeface="+mn-cs"/>
              </a:rPr>
              <a:t>Belousov</a:t>
            </a:r>
            <a:r>
              <a:rPr lang="en-US" sz="1200" kern="1200" dirty="0">
                <a:solidFill>
                  <a:schemeClr val="tx1"/>
                </a:solidFill>
                <a:effectLst/>
                <a:latin typeface="Arial" charset="0"/>
                <a:ea typeface="+mn-ea"/>
                <a:cs typeface="+mn-cs"/>
              </a:rPr>
              <a:t>–</a:t>
            </a:r>
            <a:r>
              <a:rPr lang="en-US" sz="1200" kern="1200" dirty="0" err="1">
                <a:solidFill>
                  <a:schemeClr val="tx1"/>
                </a:solidFill>
                <a:effectLst/>
                <a:latin typeface="Arial" charset="0"/>
                <a:ea typeface="+mn-ea"/>
                <a:cs typeface="+mn-cs"/>
              </a:rPr>
              <a:t>Zhabotinsky</a:t>
            </a:r>
            <a:r>
              <a:rPr lang="en-US" sz="1200" kern="1200" dirty="0">
                <a:solidFill>
                  <a:schemeClr val="tx1"/>
                </a:solidFill>
                <a:effectLst/>
                <a:latin typeface="Arial" charset="0"/>
                <a:ea typeface="+mn-ea"/>
                <a:cs typeface="+mn-cs"/>
              </a:rPr>
              <a:t> (BZ) reaction and used their lithographic methods to create diffusively coupled networks over which they designed (</a:t>
            </a:r>
            <a:r>
              <a:rPr lang="en-US" sz="1200" kern="1200" dirty="0" err="1">
                <a:solidFill>
                  <a:schemeClr val="tx1"/>
                </a:solidFill>
                <a:effectLst/>
                <a:latin typeface="Arial" charset="0"/>
                <a:ea typeface="+mn-ea"/>
                <a:cs typeface="+mn-cs"/>
              </a:rPr>
              <a:t>i</a:t>
            </a:r>
            <a:r>
              <a:rPr lang="en-US" sz="1200" kern="1200" dirty="0">
                <a:solidFill>
                  <a:schemeClr val="tx1"/>
                </a:solidFill>
                <a:effectLst/>
                <a:latin typeface="Arial" charset="0"/>
                <a:ea typeface="+mn-ea"/>
                <a:cs typeface="+mn-cs"/>
              </a:rPr>
              <a:t>) the topology of the network, the (ii) boundary and (iii) initial conditions, (iv) the volume of each reactor, (v) the coupling strength, and (vi) whether the coupling is of an inhibitory or excitatory nature. Their robust chemical networks produced </a:t>
            </a:r>
            <a:r>
              <a:rPr lang="en-US" sz="1200" kern="1200" dirty="0" err="1">
                <a:solidFill>
                  <a:schemeClr val="tx1"/>
                </a:solidFill>
                <a:effectLst/>
                <a:latin typeface="Arial" charset="0"/>
                <a:ea typeface="+mn-ea"/>
                <a:cs typeface="+mn-cs"/>
              </a:rPr>
              <a:t>spatio</a:t>
            </a:r>
            <a:r>
              <a:rPr lang="en-US" sz="1200" kern="1200" dirty="0">
                <a:solidFill>
                  <a:schemeClr val="tx1"/>
                </a:solidFill>
                <a:effectLst/>
                <a:latin typeface="Arial" charset="0"/>
                <a:ea typeface="+mn-ea"/>
                <a:cs typeface="+mn-cs"/>
              </a:rPr>
              <a:t>-temporal patterns identical to the eel’s Central Pattern Generator. It is important to note that the engineering principles they identified are general and can be applied to design a whole range of other Central Pattern Generators, such as those responsible for other autonomous functions, such as the gaits of a horse, e.g. walk, canter, trot and gallop. The next challenge will be transferring the information coded in the dynamical spatiotemporal patterns of compartmentalized chemical reactors into a targeted mechanical response by coupling the central pattern generator they recently demonstrated to </a:t>
            </a:r>
            <a:r>
              <a:rPr lang="en-US" sz="1200" kern="1200" dirty="0" err="1">
                <a:solidFill>
                  <a:schemeClr val="tx1"/>
                </a:solidFill>
                <a:effectLst/>
                <a:latin typeface="Arial" charset="0"/>
                <a:ea typeface="+mn-ea"/>
                <a:cs typeface="+mn-cs"/>
              </a:rPr>
              <a:t>chemomechanical</a:t>
            </a:r>
            <a:r>
              <a:rPr lang="en-US" sz="1200" kern="1200" dirty="0">
                <a:solidFill>
                  <a:schemeClr val="tx1"/>
                </a:solidFill>
                <a:effectLst/>
                <a:latin typeface="Arial" charset="0"/>
                <a:ea typeface="+mn-ea"/>
                <a:cs typeface="+mn-cs"/>
              </a:rPr>
              <a:t> gels that contract in concert with the BZ reaction. </a:t>
            </a:r>
          </a:p>
          <a:p>
            <a:endParaRPr lang="en-US" sz="1200" kern="1200" baseline="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31" eaLnBrk="0" hangingPunct="0">
              <a:defRPr>
                <a:solidFill>
                  <a:schemeClr val="tx1"/>
                </a:solidFill>
                <a:latin typeface="Arial" charset="0"/>
              </a:defRPr>
            </a:lvl1pPr>
            <a:lvl2pPr marL="745476" indent="-286722" defTabSz="935031" eaLnBrk="0" hangingPunct="0">
              <a:defRPr>
                <a:solidFill>
                  <a:schemeClr val="tx1"/>
                </a:solidFill>
                <a:latin typeface="Arial" charset="0"/>
              </a:defRPr>
            </a:lvl2pPr>
            <a:lvl3pPr marL="1146886" indent="-229377" defTabSz="935031" eaLnBrk="0" hangingPunct="0">
              <a:defRPr>
                <a:solidFill>
                  <a:schemeClr val="tx1"/>
                </a:solidFill>
                <a:latin typeface="Arial" charset="0"/>
              </a:defRPr>
            </a:lvl3pPr>
            <a:lvl4pPr marL="1605641" indent="-229377" defTabSz="935031" eaLnBrk="0" hangingPunct="0">
              <a:defRPr>
                <a:solidFill>
                  <a:schemeClr val="tx1"/>
                </a:solidFill>
                <a:latin typeface="Arial" charset="0"/>
              </a:defRPr>
            </a:lvl4pPr>
            <a:lvl5pPr marL="2064395" indent="-229377" defTabSz="935031" eaLnBrk="0" hangingPunct="0">
              <a:defRPr>
                <a:solidFill>
                  <a:schemeClr val="tx1"/>
                </a:solidFill>
                <a:latin typeface="Arial" charset="0"/>
              </a:defRPr>
            </a:lvl5pPr>
            <a:lvl6pPr marL="2523150" indent="-229377" defTabSz="935031" eaLnBrk="0" fontAlgn="base" hangingPunct="0">
              <a:spcBef>
                <a:spcPct val="0"/>
              </a:spcBef>
              <a:spcAft>
                <a:spcPct val="0"/>
              </a:spcAft>
              <a:defRPr>
                <a:solidFill>
                  <a:schemeClr val="tx1"/>
                </a:solidFill>
                <a:latin typeface="Arial" charset="0"/>
              </a:defRPr>
            </a:lvl6pPr>
            <a:lvl7pPr marL="2981904" indent="-229377" defTabSz="935031" eaLnBrk="0" fontAlgn="base" hangingPunct="0">
              <a:spcBef>
                <a:spcPct val="0"/>
              </a:spcBef>
              <a:spcAft>
                <a:spcPct val="0"/>
              </a:spcAft>
              <a:defRPr>
                <a:solidFill>
                  <a:schemeClr val="tx1"/>
                </a:solidFill>
                <a:latin typeface="Arial" charset="0"/>
              </a:defRPr>
            </a:lvl7pPr>
            <a:lvl8pPr marL="3440659" indent="-229377" defTabSz="935031" eaLnBrk="0" fontAlgn="base" hangingPunct="0">
              <a:spcBef>
                <a:spcPct val="0"/>
              </a:spcBef>
              <a:spcAft>
                <a:spcPct val="0"/>
              </a:spcAft>
              <a:defRPr>
                <a:solidFill>
                  <a:schemeClr val="tx1"/>
                </a:solidFill>
                <a:latin typeface="Arial" charset="0"/>
              </a:defRPr>
            </a:lvl8pPr>
            <a:lvl9pPr marL="3899413" indent="-229377" defTabSz="935031" eaLnBrk="0" fontAlgn="base" hangingPunct="0">
              <a:spcBef>
                <a:spcPct val="0"/>
              </a:spcBef>
              <a:spcAft>
                <a:spcPct val="0"/>
              </a:spcAft>
              <a:defRPr>
                <a:solidFill>
                  <a:schemeClr val="tx1"/>
                </a:solidFill>
                <a:latin typeface="Arial" charset="0"/>
              </a:defRPr>
            </a:lvl9pPr>
          </a:lstStyle>
          <a:p>
            <a:pPr eaLnBrk="1" hangingPunct="1"/>
            <a:fld id="{E9116BCD-0119-4112-8B3E-5F3CFE38B63C}" type="slidenum">
              <a:rPr lang="en-US"/>
              <a:pPr eaLnBrk="1" hangingPunct="1"/>
              <a:t>2</a:t>
            </a:fld>
            <a:endParaRPr 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Please enter additional</a:t>
            </a:r>
            <a:r>
              <a:rPr lang="en-US" baseline="0" dirty="0"/>
              <a:t> notes describing the context and success of the broader impacts </a:t>
            </a:r>
            <a:r>
              <a:rPr lang="en-US" baseline="0"/>
              <a:t>of this award.</a:t>
            </a:r>
            <a:endParaRPr lang="en-US"/>
          </a:p>
        </p:txBody>
      </p:sp>
    </p:spTree>
    <p:extLst>
      <p:ext uri="{BB962C8B-B14F-4D97-AF65-F5344CB8AC3E}">
        <p14:creationId xmlns:p14="http://schemas.microsoft.com/office/powerpoint/2010/main" val="86299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C8D30-D15F-4816-96C2-8684B4F66185}" type="slidenum">
              <a:rPr lang="en-US"/>
              <a:pPr>
                <a:defRPr/>
              </a:pPr>
              <a:t>‹#›</a:t>
            </a:fld>
            <a:endParaRPr lang="en-US"/>
          </a:p>
        </p:txBody>
      </p:sp>
    </p:spTree>
    <p:extLst>
      <p:ext uri="{BB962C8B-B14F-4D97-AF65-F5344CB8AC3E}">
        <p14:creationId xmlns:p14="http://schemas.microsoft.com/office/powerpoint/2010/main" val="333847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1808F-9730-41D9-AEE2-486AD2287060}" type="slidenum">
              <a:rPr lang="en-US"/>
              <a:pPr>
                <a:defRPr/>
              </a:pPr>
              <a:t>‹#›</a:t>
            </a:fld>
            <a:endParaRPr lang="en-US"/>
          </a:p>
        </p:txBody>
      </p:sp>
    </p:spTree>
    <p:extLst>
      <p:ext uri="{BB962C8B-B14F-4D97-AF65-F5344CB8AC3E}">
        <p14:creationId xmlns:p14="http://schemas.microsoft.com/office/powerpoint/2010/main" val="135642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8CC01-5BE3-400D-A2DD-4D7BE7C046B7}" type="slidenum">
              <a:rPr lang="en-US"/>
              <a:pPr>
                <a:defRPr/>
              </a:pPr>
              <a:t>‹#›</a:t>
            </a:fld>
            <a:endParaRPr lang="en-US"/>
          </a:p>
        </p:txBody>
      </p:sp>
    </p:spTree>
    <p:extLst>
      <p:ext uri="{BB962C8B-B14F-4D97-AF65-F5344CB8AC3E}">
        <p14:creationId xmlns:p14="http://schemas.microsoft.com/office/powerpoint/2010/main" val="147773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1745F0-BDF1-473A-AD01-E7BA24AD88AD}" type="slidenum">
              <a:rPr lang="en-US"/>
              <a:pPr>
                <a:defRPr/>
              </a:pPr>
              <a:t>‹#›</a:t>
            </a:fld>
            <a:endParaRPr lang="en-US"/>
          </a:p>
        </p:txBody>
      </p:sp>
    </p:spTree>
    <p:extLst>
      <p:ext uri="{BB962C8B-B14F-4D97-AF65-F5344CB8AC3E}">
        <p14:creationId xmlns:p14="http://schemas.microsoft.com/office/powerpoint/2010/main" val="23166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C91B96-5A75-4C3A-BD8F-CDCBAB203012}" type="slidenum">
              <a:rPr lang="en-US"/>
              <a:pPr>
                <a:defRPr/>
              </a:pPr>
              <a:t>‹#›</a:t>
            </a:fld>
            <a:endParaRPr lang="en-US"/>
          </a:p>
        </p:txBody>
      </p:sp>
    </p:spTree>
    <p:extLst>
      <p:ext uri="{BB962C8B-B14F-4D97-AF65-F5344CB8AC3E}">
        <p14:creationId xmlns:p14="http://schemas.microsoft.com/office/powerpoint/2010/main" val="196211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4B2A17-7C34-4751-9D32-FD1AB8D3C71A}" type="slidenum">
              <a:rPr lang="en-US"/>
              <a:pPr>
                <a:defRPr/>
              </a:pPr>
              <a:t>‹#›</a:t>
            </a:fld>
            <a:endParaRPr lang="en-US"/>
          </a:p>
        </p:txBody>
      </p:sp>
    </p:spTree>
    <p:extLst>
      <p:ext uri="{BB962C8B-B14F-4D97-AF65-F5344CB8AC3E}">
        <p14:creationId xmlns:p14="http://schemas.microsoft.com/office/powerpoint/2010/main" val="118724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193FE9-DA6A-47EA-8CDA-93A62C6D0FBC}" type="slidenum">
              <a:rPr lang="en-US"/>
              <a:pPr>
                <a:defRPr/>
              </a:pPr>
              <a:t>‹#›</a:t>
            </a:fld>
            <a:endParaRPr lang="en-US"/>
          </a:p>
        </p:txBody>
      </p:sp>
    </p:spTree>
    <p:extLst>
      <p:ext uri="{BB962C8B-B14F-4D97-AF65-F5344CB8AC3E}">
        <p14:creationId xmlns:p14="http://schemas.microsoft.com/office/powerpoint/2010/main" val="178212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3825E3-5C05-4151-A332-D8081C8DF453}" type="slidenum">
              <a:rPr lang="en-US"/>
              <a:pPr>
                <a:defRPr/>
              </a:pPr>
              <a:t>‹#›</a:t>
            </a:fld>
            <a:endParaRPr lang="en-US"/>
          </a:p>
        </p:txBody>
      </p:sp>
    </p:spTree>
    <p:extLst>
      <p:ext uri="{BB962C8B-B14F-4D97-AF65-F5344CB8AC3E}">
        <p14:creationId xmlns:p14="http://schemas.microsoft.com/office/powerpoint/2010/main" val="37372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C0D949-DBA9-4617-BD01-9C2F495C6F26}" type="slidenum">
              <a:rPr lang="en-US"/>
              <a:pPr>
                <a:defRPr/>
              </a:pPr>
              <a:t>‹#›</a:t>
            </a:fld>
            <a:endParaRPr lang="en-US"/>
          </a:p>
        </p:txBody>
      </p:sp>
    </p:spTree>
    <p:extLst>
      <p:ext uri="{BB962C8B-B14F-4D97-AF65-F5344CB8AC3E}">
        <p14:creationId xmlns:p14="http://schemas.microsoft.com/office/powerpoint/2010/main" val="121325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22984B-865B-40A6-B1D4-65AA86C8432E}" type="slidenum">
              <a:rPr lang="en-US"/>
              <a:pPr>
                <a:defRPr/>
              </a:pPr>
              <a:t>‹#›</a:t>
            </a:fld>
            <a:endParaRPr lang="en-US"/>
          </a:p>
        </p:txBody>
      </p:sp>
    </p:spTree>
    <p:extLst>
      <p:ext uri="{BB962C8B-B14F-4D97-AF65-F5344CB8AC3E}">
        <p14:creationId xmlns:p14="http://schemas.microsoft.com/office/powerpoint/2010/main" val="178317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9F3E10-E6C7-4D40-B3B2-0E18EE3A0E1D}" type="slidenum">
              <a:rPr lang="en-US"/>
              <a:pPr>
                <a:defRPr/>
              </a:pPr>
              <a:t>‹#›</a:t>
            </a:fld>
            <a:endParaRPr lang="en-US"/>
          </a:p>
        </p:txBody>
      </p:sp>
    </p:spTree>
    <p:extLst>
      <p:ext uri="{BB962C8B-B14F-4D97-AF65-F5344CB8AC3E}">
        <p14:creationId xmlns:p14="http://schemas.microsoft.com/office/powerpoint/2010/main" val="259404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1B136B3-5882-4D9D-A3E8-29F3D04189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59446" y="118750"/>
            <a:ext cx="7775575" cy="1021055"/>
          </a:xfrm>
          <a:noFill/>
        </p:spPr>
        <p:txBody>
          <a:bodyPr anchor="b"/>
          <a:lstStyle/>
          <a:p>
            <a:pPr eaLnBrk="1" hangingPunct="1"/>
            <a:r>
              <a:rPr lang="en-US" sz="2400" b="1" dirty="0">
                <a:solidFill>
                  <a:schemeClr val="accent2"/>
                </a:solidFill>
              </a:rPr>
              <a:t>Synthetic materials with attributes of neural tissue</a:t>
            </a:r>
            <a:br>
              <a:rPr lang="en-US" sz="1200" b="1" dirty="0">
                <a:solidFill>
                  <a:schemeClr val="accent2"/>
                </a:solidFill>
              </a:rPr>
            </a:br>
            <a:r>
              <a:rPr lang="en-US" sz="2000" b="1" dirty="0">
                <a:solidFill>
                  <a:srgbClr val="C00000"/>
                </a:solidFill>
              </a:rPr>
              <a:t>Seth </a:t>
            </a:r>
            <a:r>
              <a:rPr lang="en-US" sz="2000" b="1" dirty="0" err="1">
                <a:solidFill>
                  <a:srgbClr val="C00000"/>
                </a:solidFill>
              </a:rPr>
              <a:t>Fraden</a:t>
            </a:r>
            <a:br>
              <a:rPr lang="en-US" sz="2000" b="1" dirty="0">
                <a:solidFill>
                  <a:srgbClr val="C00000"/>
                </a:solidFill>
              </a:rPr>
            </a:br>
            <a:r>
              <a:rPr lang="en-US" sz="2000" b="1" i="1" dirty="0">
                <a:solidFill>
                  <a:schemeClr val="tx1"/>
                </a:solidFill>
              </a:rPr>
              <a:t>Brandeis University</a:t>
            </a:r>
            <a:r>
              <a:rPr lang="en-US" sz="2000" b="1" dirty="0">
                <a:solidFill>
                  <a:srgbClr val="C00000"/>
                </a:solidFill>
              </a:rPr>
              <a:t> </a:t>
            </a:r>
            <a:r>
              <a:rPr lang="en-US" sz="2000" b="1" dirty="0">
                <a:solidFill>
                  <a:schemeClr val="hlink"/>
                </a:solidFill>
              </a:rPr>
              <a:t>Award #</a:t>
            </a:r>
            <a:r>
              <a:rPr lang="cs-CZ" sz="2000" b="1" dirty="0">
                <a:solidFill>
                  <a:schemeClr val="hlink"/>
                </a:solidFill>
              </a:rPr>
              <a:t>1534890</a:t>
            </a:r>
            <a:endParaRPr lang="en-US" sz="2000" b="1" dirty="0">
              <a:solidFill>
                <a:schemeClr val="hlink"/>
              </a:solidFill>
            </a:endParaRPr>
          </a:p>
        </p:txBody>
      </p:sp>
      <p:sp>
        <p:nvSpPr>
          <p:cNvPr id="2051" name="Rectangle 5"/>
          <p:cNvSpPr>
            <a:spLocks noChangeArrowheads="1"/>
          </p:cNvSpPr>
          <p:nvPr/>
        </p:nvSpPr>
        <p:spPr bwMode="auto">
          <a:xfrm>
            <a:off x="784225" y="62817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200"/>
          </a:p>
        </p:txBody>
      </p:sp>
      <p:sp>
        <p:nvSpPr>
          <p:cNvPr id="2052" name="Text Box 28"/>
          <p:cNvSpPr txBox="1">
            <a:spLocks noChangeArrowheads="1"/>
          </p:cNvSpPr>
          <p:nvPr/>
        </p:nvSpPr>
        <p:spPr bwMode="auto">
          <a:xfrm>
            <a:off x="223520" y="1341934"/>
            <a:ext cx="434848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Neural tissue evolved 3.5 billion years after the origin of life, which is a testament to its complexity, and is found in almost all multicellular life, which is a testament to its importance. At the coarsest level of description, neurons are non-linear oscillators that when coupled together in tissue through excitatory and inhibitory connections give rise to complex </a:t>
            </a:r>
            <a:r>
              <a:rPr lang="en-US" sz="1400" dirty="0" err="1"/>
              <a:t>spatio</a:t>
            </a:r>
            <a:r>
              <a:rPr lang="en-US" sz="1400" dirty="0"/>
              <a:t>-temporal patterns that control musculature. Extrapolating from this general definition of a neuronal network, we reproduced the dynamics that produce the swimming of an eel on an </a:t>
            </a:r>
            <a:r>
              <a:rPr lang="en-US" sz="1400" dirty="0" err="1"/>
              <a:t>abiologic</a:t>
            </a:r>
            <a:r>
              <a:rPr lang="en-US" sz="1400" dirty="0"/>
              <a:t> reaction-diffusion platform. We employ the well-known oscillatory </a:t>
            </a:r>
            <a:r>
              <a:rPr lang="en-US" sz="1400" dirty="0" err="1"/>
              <a:t>Belousov-Zhabotinsky</a:t>
            </a:r>
            <a:r>
              <a:rPr lang="en-US" sz="1400" dirty="0"/>
              <a:t> reaction, coupled with advances in soft lithography that allow the engineering of synthetic reaction-diffusion networks over which we design (</a:t>
            </a:r>
            <a:r>
              <a:rPr lang="en-US" sz="1400" i="1" dirty="0" err="1"/>
              <a:t>i</a:t>
            </a:r>
            <a:r>
              <a:rPr lang="en-US" sz="1400" dirty="0"/>
              <a:t>) the topology of the network, the (</a:t>
            </a:r>
            <a:r>
              <a:rPr lang="en-US" sz="1400" i="1" dirty="0"/>
              <a:t>ii</a:t>
            </a:r>
            <a:r>
              <a:rPr lang="en-US" sz="1400" dirty="0"/>
              <a:t>) boundary and (</a:t>
            </a:r>
            <a:r>
              <a:rPr lang="en-US" sz="1400" i="1" dirty="0"/>
              <a:t>iii</a:t>
            </a:r>
            <a:r>
              <a:rPr lang="en-US" sz="1400" dirty="0"/>
              <a:t>) initial conditions, (</a:t>
            </a:r>
            <a:r>
              <a:rPr lang="en-US" sz="1400" i="1" dirty="0"/>
              <a:t>iv</a:t>
            </a:r>
            <a:r>
              <a:rPr lang="en-US" sz="1400" dirty="0"/>
              <a:t>) the volume of each reactor, (</a:t>
            </a:r>
            <a:r>
              <a:rPr lang="en-US" sz="1400" i="1" dirty="0"/>
              <a:t>v</a:t>
            </a:r>
            <a:r>
              <a:rPr lang="en-US" sz="1400" dirty="0"/>
              <a:t>) the coupling strength, and (</a:t>
            </a:r>
            <a:r>
              <a:rPr lang="en-US" sz="1400" i="1" dirty="0"/>
              <a:t>vi</a:t>
            </a:r>
            <a:r>
              <a:rPr lang="en-US" sz="1400" dirty="0"/>
              <a:t>) whether the coupling is of an inhibitory or excitatory nature. It is important to note that the engineering principles we identify are general and can be applied to other oscillatory reaction-diffusion systems. This work required the integrated efforts of experimentalists and theorists to design, construct and characterize the materials.</a:t>
            </a:r>
          </a:p>
        </p:txBody>
      </p:sp>
      <p:sp>
        <p:nvSpPr>
          <p:cNvPr id="2055"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4660900" y="5877587"/>
            <a:ext cx="4470400" cy="523220"/>
          </a:xfrm>
          <a:prstGeom prst="rect">
            <a:avLst/>
          </a:prstGeom>
          <a:noFill/>
        </p:spPr>
        <p:txBody>
          <a:bodyPr wrap="square" rtlCol="0">
            <a:spAutoFit/>
          </a:bodyPr>
          <a:lstStyle/>
          <a:p>
            <a:r>
              <a:rPr lang="en-US" sz="1400" dirty="0"/>
              <a:t>T. </a:t>
            </a:r>
            <a:r>
              <a:rPr lang="en-US" sz="1400" dirty="0" err="1"/>
              <a:t>Litschel</a:t>
            </a:r>
            <a:r>
              <a:rPr lang="en-US" sz="1400" dirty="0"/>
              <a:t>, M. M. Norton, V. </a:t>
            </a:r>
            <a:r>
              <a:rPr lang="en-US" sz="1400" dirty="0" err="1"/>
              <a:t>Tserunyan</a:t>
            </a:r>
            <a:r>
              <a:rPr lang="en-US" sz="1400" dirty="0"/>
              <a:t> and S. </a:t>
            </a:r>
            <a:r>
              <a:rPr lang="en-US" sz="1400" dirty="0" err="1"/>
              <a:t>Fraden</a:t>
            </a:r>
            <a:r>
              <a:rPr lang="en-US" sz="1400" dirty="0"/>
              <a:t>, </a:t>
            </a:r>
            <a:r>
              <a:rPr lang="en-US" sz="1400" b="1" i="1" dirty="0"/>
              <a:t>Lab on a Chip</a:t>
            </a:r>
            <a:r>
              <a:rPr lang="en-US" sz="1400" dirty="0"/>
              <a:t> </a:t>
            </a:r>
            <a:r>
              <a:rPr lang="en-US" sz="1400" b="1" dirty="0"/>
              <a:t>18</a:t>
            </a:r>
            <a:r>
              <a:rPr lang="en-US" sz="1400" dirty="0"/>
              <a:t>, 714 - 722, (2018).</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197" b="16078"/>
          <a:stretch/>
        </p:blipFill>
        <p:spPr>
          <a:xfrm>
            <a:off x="4711844" y="1611405"/>
            <a:ext cx="4313141" cy="4168589"/>
          </a:xfrm>
          <a:prstGeom prst="rect">
            <a:avLst/>
          </a:prstGeom>
        </p:spPr>
      </p:pic>
      <p:pic>
        <p:nvPicPr>
          <p:cNvPr id="9" name="Picture 5" descr="http://www.nsf.gov/images/logos/nsf1.jpg">
            <a:extLst>
              <a:ext uri="{FF2B5EF4-FFF2-40B4-BE49-F238E27FC236}">
                <a16:creationId xmlns:a16="http://schemas.microsoft.com/office/drawing/2014/main" id="{ED033CE8-DAB8-4EE3-ABCF-020D00F79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1" y="118750"/>
            <a:ext cx="991555" cy="997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784225" y="6281738"/>
            <a:ext cx="184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200"/>
          </a:p>
        </p:txBody>
      </p:sp>
      <p:sp>
        <p:nvSpPr>
          <p:cNvPr id="3076" name="Text Box 4"/>
          <p:cNvSpPr txBox="1">
            <a:spLocks noChangeArrowheads="1"/>
          </p:cNvSpPr>
          <p:nvPr/>
        </p:nvSpPr>
        <p:spPr bwMode="auto">
          <a:xfrm>
            <a:off x="4572000" y="1273236"/>
            <a:ext cx="4370293"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Figures (a, b). The objective of DMREF: Programmable </a:t>
            </a:r>
            <a:r>
              <a:rPr lang="en-US" sz="1400" dirty="0" err="1"/>
              <a:t>Chemomechanical</a:t>
            </a:r>
            <a:r>
              <a:rPr lang="en-US" sz="1400" dirty="0"/>
              <a:t> Materials, is to develop purely synthetic, </a:t>
            </a:r>
            <a:r>
              <a:rPr lang="en-US" sz="1400" dirty="0" err="1"/>
              <a:t>chemomechanical</a:t>
            </a:r>
            <a:r>
              <a:rPr lang="en-US" sz="1400" dirty="0"/>
              <a:t> materials that emulate biological processes, such as the swimming of an eel. To communicate this objective, we teamed art majors with undergraduate researchers. Science and Art are both creative enterprises that utilize abstraction and idealization in order to represent reality. Over the course of a semester, a team of 4 art and DMREF students designed and constructed an installation for the annual Brandeis Arts Festival, May 2017 that conveyed the concept of a Central Pattern Generator, the mechanism by which the autonomous nervous system controls swimming. </a:t>
            </a:r>
            <a:endParaRPr lang="en-US" sz="1600" b="1" dirty="0">
              <a:solidFill>
                <a:srgbClr val="C00000"/>
              </a:solidFill>
            </a:endParaRPr>
          </a:p>
        </p:txBody>
      </p:sp>
      <p:sp>
        <p:nvSpPr>
          <p:cNvPr id="3077" name="Line 7"/>
          <p:cNvSpPr>
            <a:spLocks noChangeShapeType="1"/>
          </p:cNvSpPr>
          <p:nvPr/>
        </p:nvSpPr>
        <p:spPr bwMode="auto">
          <a:xfrm>
            <a:off x="38100" y="1247775"/>
            <a:ext cx="9029700" cy="0"/>
          </a:xfrm>
          <a:prstGeom prst="line">
            <a:avLst/>
          </a:prstGeom>
          <a:noFill/>
          <a:ln w="82550" cmpd="thickThin">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0" name="Picture 5" descr="http://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1" y="118750"/>
            <a:ext cx="991555" cy="9975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2"/>
          <p:cNvSpPr>
            <a:spLocks noGrp="1" noChangeArrowheads="1"/>
          </p:cNvSpPr>
          <p:nvPr>
            <p:ph type="title"/>
          </p:nvPr>
        </p:nvSpPr>
        <p:spPr>
          <a:xfrm>
            <a:off x="1159446" y="118750"/>
            <a:ext cx="7775575" cy="1021055"/>
          </a:xfrm>
          <a:noFill/>
        </p:spPr>
        <p:txBody>
          <a:bodyPr anchor="b"/>
          <a:lstStyle/>
          <a:p>
            <a:pPr eaLnBrk="1" hangingPunct="1"/>
            <a:r>
              <a:rPr lang="en-US" sz="2400" b="1" dirty="0">
                <a:solidFill>
                  <a:schemeClr val="accent2"/>
                </a:solidFill>
              </a:rPr>
              <a:t>Undergraduate Art and Research</a:t>
            </a:r>
            <a:br>
              <a:rPr lang="en-US" sz="1200" b="1" dirty="0">
                <a:solidFill>
                  <a:schemeClr val="accent2"/>
                </a:solidFill>
              </a:rPr>
            </a:br>
            <a:r>
              <a:rPr lang="en-US" sz="2000" b="1" dirty="0">
                <a:solidFill>
                  <a:srgbClr val="C00000"/>
                </a:solidFill>
              </a:rPr>
              <a:t>Seth </a:t>
            </a:r>
            <a:r>
              <a:rPr lang="en-US" sz="2000" b="1" dirty="0" err="1">
                <a:solidFill>
                  <a:srgbClr val="C00000"/>
                </a:solidFill>
              </a:rPr>
              <a:t>Fraden</a:t>
            </a:r>
            <a:br>
              <a:rPr lang="en-US" sz="2000" b="1" dirty="0">
                <a:solidFill>
                  <a:srgbClr val="C00000"/>
                </a:solidFill>
              </a:rPr>
            </a:br>
            <a:r>
              <a:rPr lang="en-US" sz="2000" b="1" i="1" dirty="0">
                <a:solidFill>
                  <a:schemeClr val="tx1"/>
                </a:solidFill>
              </a:rPr>
              <a:t>Brandeis University</a:t>
            </a:r>
            <a:r>
              <a:rPr lang="en-US" sz="2000" b="1" dirty="0">
                <a:solidFill>
                  <a:srgbClr val="C00000"/>
                </a:solidFill>
              </a:rPr>
              <a:t> </a:t>
            </a:r>
            <a:r>
              <a:rPr lang="en-US" sz="2000" b="1" dirty="0">
                <a:solidFill>
                  <a:schemeClr val="hlink"/>
                </a:solidFill>
              </a:rPr>
              <a:t>Award #</a:t>
            </a:r>
            <a:r>
              <a:rPr lang="cs-CZ" sz="2000" b="1" dirty="0">
                <a:solidFill>
                  <a:schemeClr val="hlink"/>
                </a:solidFill>
              </a:rPr>
              <a:t>1534890</a:t>
            </a:r>
            <a:endParaRPr lang="en-US" sz="2000" b="1" dirty="0">
              <a:solidFill>
                <a:schemeClr val="hlink"/>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337" y="4377321"/>
            <a:ext cx="4310439" cy="2410849"/>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6594" r="7029" b="2728"/>
          <a:stretch/>
        </p:blipFill>
        <p:spPr>
          <a:xfrm>
            <a:off x="2460813" y="1359571"/>
            <a:ext cx="1990165" cy="298825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4302" t="4304" r="5914" b="6028"/>
          <a:stretch/>
        </p:blipFill>
        <p:spPr>
          <a:xfrm>
            <a:off x="134471" y="1349653"/>
            <a:ext cx="2245660" cy="2990308"/>
          </a:xfrm>
          <a:prstGeom prst="rect">
            <a:avLst/>
          </a:prstGeom>
        </p:spPr>
      </p:pic>
      <p:sp>
        <p:nvSpPr>
          <p:cNvPr id="6" name="TextBox 5"/>
          <p:cNvSpPr txBox="1"/>
          <p:nvPr/>
        </p:nvSpPr>
        <p:spPr>
          <a:xfrm>
            <a:off x="134470" y="1317812"/>
            <a:ext cx="537883" cy="369332"/>
          </a:xfrm>
          <a:prstGeom prst="rect">
            <a:avLst/>
          </a:prstGeom>
          <a:noFill/>
        </p:spPr>
        <p:txBody>
          <a:bodyPr wrap="square" rtlCol="0">
            <a:spAutoFit/>
          </a:bodyPr>
          <a:lstStyle/>
          <a:p>
            <a:r>
              <a:rPr lang="en-US">
                <a:solidFill>
                  <a:schemeClr val="bg1"/>
                </a:solidFill>
              </a:rPr>
              <a:t>(a)</a:t>
            </a:r>
          </a:p>
        </p:txBody>
      </p:sp>
      <p:sp>
        <p:nvSpPr>
          <p:cNvPr id="14" name="TextBox 13"/>
          <p:cNvSpPr txBox="1"/>
          <p:nvPr/>
        </p:nvSpPr>
        <p:spPr>
          <a:xfrm>
            <a:off x="2451846" y="1322295"/>
            <a:ext cx="537883" cy="369332"/>
          </a:xfrm>
          <a:prstGeom prst="rect">
            <a:avLst/>
          </a:prstGeom>
          <a:noFill/>
        </p:spPr>
        <p:txBody>
          <a:bodyPr wrap="square" rtlCol="0">
            <a:spAutoFit/>
          </a:bodyPr>
          <a:lstStyle/>
          <a:p>
            <a:r>
              <a:rPr lang="en-US"/>
              <a:t>(b)</a:t>
            </a:r>
            <a:endParaRPr lang="en-US" dirty="0"/>
          </a:p>
        </p:txBody>
      </p:sp>
      <p:sp>
        <p:nvSpPr>
          <p:cNvPr id="15" name="TextBox 14"/>
          <p:cNvSpPr txBox="1"/>
          <p:nvPr/>
        </p:nvSpPr>
        <p:spPr>
          <a:xfrm>
            <a:off x="116539" y="4392707"/>
            <a:ext cx="537883" cy="369332"/>
          </a:xfrm>
          <a:prstGeom prst="rect">
            <a:avLst/>
          </a:prstGeom>
          <a:noFill/>
        </p:spPr>
        <p:txBody>
          <a:bodyPr wrap="square" rtlCol="0">
            <a:spAutoFit/>
          </a:bodyPr>
          <a:lstStyle/>
          <a:p>
            <a:r>
              <a:rPr lang="en-US">
                <a:solidFill>
                  <a:schemeClr val="bg1"/>
                </a:solidFill>
              </a:rPr>
              <a:t>(c)</a:t>
            </a:r>
            <a:endParaRPr lang="en-US" dirty="0">
              <a:solidFill>
                <a:schemeClr val="bg1"/>
              </a:solidFill>
            </a:endParaRPr>
          </a:p>
        </p:txBody>
      </p:sp>
      <p:sp>
        <p:nvSpPr>
          <p:cNvPr id="16" name="Text Box 4"/>
          <p:cNvSpPr txBox="1">
            <a:spLocks noChangeArrowheads="1"/>
          </p:cNvSpPr>
          <p:nvPr/>
        </p:nvSpPr>
        <p:spPr bwMode="auto">
          <a:xfrm>
            <a:off x="4572000" y="4743271"/>
            <a:ext cx="4370293" cy="2277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Figure (c). Anne </a:t>
            </a:r>
            <a:r>
              <a:rPr lang="en-US" sz="1400" dirty="0" err="1"/>
              <a:t>Okrah</a:t>
            </a:r>
            <a:r>
              <a:rPr lang="en-US" sz="1400" dirty="0"/>
              <a:t>, a Chemical Engineering major from Hampton University, a HBCU, spent the summer of 2017 developing </a:t>
            </a:r>
            <a:r>
              <a:rPr lang="en-US" sz="1400" dirty="0" err="1"/>
              <a:t>chemomechanical</a:t>
            </a:r>
            <a:r>
              <a:rPr lang="en-US" sz="1400" dirty="0"/>
              <a:t> gels, which will serve as the “musculature” of the Central Pattern Generators in the art project described above. In a 2-step process, Ms. </a:t>
            </a:r>
            <a:r>
              <a:rPr lang="en-US" sz="1400" dirty="0" err="1"/>
              <a:t>Okrah</a:t>
            </a:r>
            <a:r>
              <a:rPr lang="en-US" sz="1400" dirty="0"/>
              <a:t> first manufactured uniform spherical of different diameters and subsequently functionalized them with catalyst. </a:t>
            </a:r>
          </a:p>
          <a:p>
            <a:pPr eaLnBrk="1" hangingPunct="1"/>
            <a:endParaRPr lang="en-US" sz="1600" b="1" dirty="0">
              <a:solidFill>
                <a:srgbClr val="C00000"/>
              </a:solidFill>
            </a:endParaRPr>
          </a:p>
        </p:txBody>
      </p:sp>
    </p:spTree>
    <p:extLst>
      <p:ext uri="{BB962C8B-B14F-4D97-AF65-F5344CB8AC3E}">
        <p14:creationId xmlns:p14="http://schemas.microsoft.com/office/powerpoint/2010/main" val="4027923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3394</TotalTime>
  <Words>478</Words>
  <Application>Microsoft Macintosh PowerPoint</Application>
  <PresentationFormat>On-screen Show (4:3)</PresentationFormat>
  <Paragraphs>19</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Synthetic materials with attributes of neural tissue Seth Fraden Brandeis University Award #1534890</vt:lpstr>
      <vt:lpstr>Undergraduate Art and Research Seth Fraden Brandeis University Award #1534890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nsfuser</dc:creator>
  <cp:lastModifiedBy>Microsoft Office User</cp:lastModifiedBy>
  <cp:revision>93</cp:revision>
  <cp:lastPrinted>2014-07-10T15:47:56Z</cp:lastPrinted>
  <dcterms:created xsi:type="dcterms:W3CDTF">2004-08-07T03:10:56Z</dcterms:created>
  <dcterms:modified xsi:type="dcterms:W3CDTF">2019-01-30T16:41:36Z</dcterms:modified>
</cp:coreProperties>
</file>