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8" r:id="rId2"/>
    <p:sldId id="259" r:id="rId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15" autoAdjust="0"/>
    <p:restoredTop sz="94643"/>
  </p:normalViewPr>
  <p:slideViewPr>
    <p:cSldViewPr snapToGrid="0" snapToObjects="1">
      <p:cViewPr varScale="1">
        <p:scale>
          <a:sx n="110" d="100"/>
          <a:sy n="110" d="100"/>
        </p:scale>
        <p:origin x="1936"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pPr/>
              <a:t>2/13/18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pPr/>
              <a:t>2/13/18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pPr/>
              <a:t>2/13/18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A1B1B6-1873-E042-A246-BC0F54B866B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pPr/>
              <a:t>2/13/18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pPr/>
              <a:t>2/13/18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FA1B1B6-1873-E042-A246-BC0F54B866B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jpeg"/><Relationship Id="rId12"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eg"/><Relationship Id="rId5" Type="http://schemas.openxmlformats.org/officeDocument/2006/relationships/slideLayout" Target="../slideLayouts/slideLayout5.xml"/><Relationship Id="rId10" Type="http://schemas.openxmlformats.org/officeDocument/2006/relationships/image" Target="../media/image5.jpeg"/><Relationship Id="rId4" Type="http://schemas.openxmlformats.org/officeDocument/2006/relationships/slideLayout" Target="../slideLayouts/slideLayout4.xml"/><Relationship Id="rId9"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pPr/>
              <a:t>2/13/18</a:t>
            </a:fld>
            <a:endParaRPr lang="en-US" dirty="0"/>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pPr/>
              <a:t>‹#›</a:t>
            </a:fld>
            <a:endParaRPr lang="en-US" dirty="0"/>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10532"/>
            <a:ext cx="5797964" cy="803867"/>
          </a:xfrm>
        </p:spPr>
        <p:txBody>
          <a:bodyPr anchor="ctr"/>
          <a:lstStyle/>
          <a:p>
            <a:r>
              <a:rPr lang="en-US" b="1" dirty="0">
                <a:solidFill>
                  <a:srgbClr val="002060"/>
                </a:solidFill>
                <a:cs typeface="Times New Roman" pitchFamily="18" charset="0"/>
              </a:rPr>
              <a:t>3D </a:t>
            </a:r>
            <a:r>
              <a:rPr lang="en-US" b="1" dirty="0">
                <a:solidFill>
                  <a:srgbClr val="002060"/>
                </a:solidFill>
              </a:rPr>
              <a:t>Nanoarchitecture for Bio-molecular Fingerprinting</a:t>
            </a:r>
            <a:endParaRPr lang="en-US" b="1" dirty="0">
              <a:solidFill>
                <a:schemeClr val="tx1"/>
              </a:solidFill>
            </a:endParaRPr>
          </a:p>
        </p:txBody>
      </p:sp>
      <p:sp>
        <p:nvSpPr>
          <p:cNvPr id="7" name="Rectangle 6"/>
          <p:cNvSpPr/>
          <p:nvPr/>
        </p:nvSpPr>
        <p:spPr>
          <a:xfrm>
            <a:off x="4371035" y="1091604"/>
            <a:ext cx="4692577" cy="307777"/>
          </a:xfrm>
          <a:prstGeom prst="rect">
            <a:avLst/>
          </a:prstGeom>
        </p:spPr>
        <p:txBody>
          <a:bodyPr wrap="square" anchor="ctr">
            <a:spAutoFit/>
          </a:bodyPr>
          <a:lstStyle/>
          <a:p>
            <a:r>
              <a:rPr lang="en-US" sz="1400" b="1" dirty="0">
                <a:solidFill>
                  <a:srgbClr val="C00000"/>
                </a:solidFill>
              </a:rPr>
              <a:t>Paresh C. Ray, Jackson State University</a:t>
            </a:r>
            <a:endParaRPr lang="en-US" sz="1400" b="1" dirty="0">
              <a:solidFill>
                <a:schemeClr val="bg1"/>
              </a:solidFill>
            </a:endParaRPr>
          </a:p>
        </p:txBody>
      </p:sp>
      <p:sp>
        <p:nvSpPr>
          <p:cNvPr id="8" name="Rectangle 7"/>
          <p:cNvSpPr/>
          <p:nvPr/>
        </p:nvSpPr>
        <p:spPr>
          <a:xfrm>
            <a:off x="152400" y="331529"/>
            <a:ext cx="2759824" cy="307777"/>
          </a:xfrm>
          <a:prstGeom prst="rect">
            <a:avLst/>
          </a:prstGeom>
        </p:spPr>
        <p:txBody>
          <a:bodyPr wrap="square" anchor="ctr">
            <a:spAutoFit/>
          </a:bodyPr>
          <a:lstStyle/>
          <a:p>
            <a:r>
              <a:rPr lang="en-US" sz="1400" b="1" dirty="0">
                <a:solidFill>
                  <a:srgbClr val="FF0000"/>
                </a:solidFill>
              </a:rPr>
              <a:t>DMR 1205194</a:t>
            </a:r>
          </a:p>
        </p:txBody>
      </p:sp>
      <p:sp>
        <p:nvSpPr>
          <p:cNvPr id="9" name="Text Box 28" descr=" Three dimensional advanced  for  fingerprint diagnosis of different organisms that cause significant health problems worldwide"/>
          <p:cNvSpPr txBox="1">
            <a:spLocks noChangeArrowheads="1"/>
          </p:cNvSpPr>
          <p:nvPr/>
        </p:nvSpPr>
        <p:spPr bwMode="auto">
          <a:xfrm>
            <a:off x="0" y="1022754"/>
            <a:ext cx="4196615" cy="578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en-US" dirty="0">
                <a:latin typeface="Times New Roman" pitchFamily="18" charset="0"/>
                <a:cs typeface="Times New Roman" pitchFamily="18" charset="0"/>
              </a:rPr>
              <a:t>We have developed three-dimensional (3D) nanoachitecture based surface enhnaced Raman spectroscopy (SERS) technology and demonstrated that it can be used for  the diagnosis of bacteria, virus, Alzheimer’s disease biomarkers, cancer, explosives and toxic chemicals.</a:t>
            </a:r>
          </a:p>
          <a:p>
            <a:pPr algn="just"/>
            <a:endParaRPr lang="en-US"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Our 3D technology has the capability to identify bacteria/virus/cancer cells in less than 10 cells/mL level. </a:t>
            </a:r>
          </a:p>
          <a:p>
            <a:pPr algn="just" eaLnBrk="1" hangingPunct="1"/>
            <a:endParaRPr lang="en-US" dirty="0">
              <a:latin typeface="Times New Roman" pitchFamily="18" charset="0"/>
              <a:cs typeface="Times New Roman" pitchFamily="18" charset="0"/>
            </a:endParaRPr>
          </a:p>
          <a:p>
            <a:pPr algn="just" eaLnBrk="1" hangingPunct="1"/>
            <a:r>
              <a:rPr lang="en-US" dirty="0">
                <a:latin typeface="Times New Roman" pitchFamily="18" charset="0"/>
                <a:cs typeface="Times New Roman" pitchFamily="18" charset="0"/>
              </a:rPr>
              <a:t>Reported data show that 3D SERS has the capability to take environmental and medical diagnose  technology  to the next level.</a:t>
            </a:r>
          </a:p>
          <a:p>
            <a:pPr algn="just" eaLnBrk="1" hangingPunct="1"/>
            <a:endParaRPr lang="en-US" dirty="0">
              <a:latin typeface="Times New Roman" pitchFamily="18" charset="0"/>
              <a:cs typeface="Times New Roman" pitchFamily="18" charset="0"/>
            </a:endParaRPr>
          </a:p>
          <a:p>
            <a:pPr algn="just" eaLnBrk="1" hangingPunct="1"/>
            <a:r>
              <a:rPr lang="en-US" b="1" dirty="0">
                <a:solidFill>
                  <a:srgbClr val="7030A0"/>
                </a:solidFill>
                <a:latin typeface="Times New Roman" pitchFamily="18" charset="0"/>
                <a:cs typeface="Times New Roman" pitchFamily="18" charset="0"/>
              </a:rPr>
              <a:t>Published in </a:t>
            </a:r>
            <a:r>
              <a:rPr lang="en-US" b="1" i="1" dirty="0">
                <a:solidFill>
                  <a:srgbClr val="7030A0"/>
                </a:solidFill>
                <a:latin typeface="Times New Roman" pitchFamily="18" charset="0"/>
                <a:cs typeface="Times New Roman" pitchFamily="18" charset="0"/>
              </a:rPr>
              <a:t>Acc. Chem. Res.</a:t>
            </a:r>
            <a:r>
              <a:rPr lang="en-US" b="1" dirty="0">
                <a:solidFill>
                  <a:srgbClr val="7030A0"/>
                </a:solidFill>
                <a:latin typeface="Times New Roman" pitchFamily="18" charset="0"/>
                <a:cs typeface="Times New Roman" pitchFamily="18" charset="0"/>
              </a:rPr>
              <a:t>, 2016, </a:t>
            </a:r>
            <a:r>
              <a:rPr lang="en-US" b="1" i="1" dirty="0">
                <a:solidFill>
                  <a:srgbClr val="7030A0"/>
                </a:solidFill>
                <a:latin typeface="Times New Roman" pitchFamily="18" charset="0"/>
                <a:cs typeface="Times New Roman" pitchFamily="18" charset="0"/>
              </a:rPr>
              <a:t>49</a:t>
            </a:r>
            <a:r>
              <a:rPr lang="en-US" b="1" dirty="0">
                <a:solidFill>
                  <a:srgbClr val="7030A0"/>
                </a:solidFill>
                <a:latin typeface="Times New Roman" pitchFamily="18" charset="0"/>
                <a:cs typeface="Times New Roman" pitchFamily="18" charset="0"/>
              </a:rPr>
              <a:t>, 2725–2735</a:t>
            </a:r>
          </a:p>
          <a:p>
            <a:pPr algn="just" eaLnBrk="1" hangingPunct="1"/>
            <a:endParaRPr lang="en-US" sz="1400" dirty="0">
              <a:cs typeface="Times New Roman" pitchFamily="18" charset="0"/>
            </a:endParaRPr>
          </a:p>
          <a:p>
            <a:pPr algn="just" eaLnBrk="1" hangingPunct="1"/>
            <a:endParaRPr lang="en-US" sz="1400" dirty="0"/>
          </a:p>
        </p:txBody>
      </p:sp>
      <p:sp>
        <p:nvSpPr>
          <p:cNvPr id="10" name="Text Box 34"/>
          <p:cNvSpPr txBox="1">
            <a:spLocks noChangeArrowheads="1"/>
          </p:cNvSpPr>
          <p:nvPr/>
        </p:nvSpPr>
        <p:spPr bwMode="auto">
          <a:xfrm>
            <a:off x="5188473" y="2287748"/>
            <a:ext cx="3054350"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200" i="1" dirty="0"/>
              <a:t>Please insert one or more images here.  If you need more space, you may reduce the adjacent textbox.   Please use lettering that is not too small. You could also insert chemical or mathematical formulas, molecular models,  etc. Visually appealing images that can be appreciated by non-experts are most desirable, but feel free to use whatever is appropriate.  Please include a very brief caption for the figures. </a:t>
            </a:r>
          </a:p>
          <a:p>
            <a:pPr algn="just" eaLnBrk="1" hangingPunct="1"/>
            <a:r>
              <a:rPr lang="en-US" sz="1200" i="1" dirty="0"/>
              <a:t> </a:t>
            </a:r>
          </a:p>
          <a:p>
            <a:pPr algn="just" eaLnBrk="1" hangingPunct="1"/>
            <a:r>
              <a:rPr lang="en-US" sz="1200" i="1" u="sng" dirty="0">
                <a:solidFill>
                  <a:srgbClr val="FF0000"/>
                </a:solidFill>
              </a:rPr>
              <a:t>Very Important</a:t>
            </a:r>
            <a:r>
              <a:rPr lang="en-US" sz="1200" i="1" dirty="0"/>
              <a:t>:  Federal regulations require entering also “Alternative Text” for each  image or other object to make them accessible to people with visual disabilities.  Please see instructions on attached file for how to do that.</a:t>
            </a:r>
          </a:p>
        </p:txBody>
      </p:sp>
      <p:sp>
        <p:nvSpPr>
          <p:cNvPr id="11" name="Rectangle 37"/>
          <p:cNvSpPr>
            <a:spLocks noChangeArrowheads="1"/>
          </p:cNvSpPr>
          <p:nvPr/>
        </p:nvSpPr>
        <p:spPr bwMode="auto">
          <a:xfrm>
            <a:off x="4667250" y="1727886"/>
            <a:ext cx="4076700" cy="42609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pic>
        <p:nvPicPr>
          <p:cNvPr id="13" name="Picture 7" descr="3D advanced material for fingerprint diagnosis of different organisms that cause significant health problems worldwide" title="Image"/>
          <p:cNvPicPr>
            <a:picLocks noChangeAspect="1" noChangeArrowheads="1"/>
          </p:cNvPicPr>
          <p:nvPr/>
        </p:nvPicPr>
        <p:blipFill>
          <a:blip r:embed="rId2"/>
          <a:srcRect/>
          <a:stretch>
            <a:fillRect/>
          </a:stretch>
        </p:blipFill>
        <p:spPr bwMode="auto">
          <a:xfrm>
            <a:off x="4497481" y="1717425"/>
            <a:ext cx="4598894" cy="4414434"/>
          </a:xfrm>
          <a:prstGeom prst="rect">
            <a:avLst/>
          </a:prstGeom>
          <a:noFill/>
          <a:ln w="9525">
            <a:noFill/>
            <a:miter lim="800000"/>
            <a:headEnd/>
            <a:tailEnd/>
          </a:ln>
        </p:spPr>
      </p:pic>
    </p:spTree>
    <p:extLst>
      <p:ext uri="{BB962C8B-B14F-4D97-AF65-F5344CB8AC3E}">
        <p14:creationId xmlns:p14="http://schemas.microsoft.com/office/powerpoint/2010/main" val="3243173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6906" y="180016"/>
            <a:ext cx="5916706" cy="803867"/>
          </a:xfrm>
        </p:spPr>
        <p:txBody>
          <a:bodyPr anchor="ctr"/>
          <a:lstStyle/>
          <a:p>
            <a:pPr marL="742950" indent="-742950" algn="just"/>
            <a:r>
              <a:rPr lang="en-US" altLang="en-US" sz="2000" b="1" dirty="0">
                <a:solidFill>
                  <a:srgbClr val="002060"/>
                </a:solidFill>
                <a:latin typeface="Times New Roman" pitchFamily="18" charset="0"/>
                <a:cs typeface="Times New Roman" pitchFamily="18" charset="0"/>
              </a:rPr>
              <a:t>            Outreach in Mississippi Children Museum </a:t>
            </a:r>
            <a:r>
              <a:rPr lang="en-US" altLang="en-US" sz="2000" b="1" dirty="0">
                <a:solidFill>
                  <a:srgbClr val="002060"/>
                </a:solidFill>
                <a:latin typeface="Times New Roman" pitchFamily="18" charset="0"/>
                <a:ea typeface="ＭＳ Ｐゴシック" pitchFamily="34" charset="-128"/>
                <a:cs typeface="Times New Roman" pitchFamily="18" charset="0"/>
              </a:rPr>
              <a:t>on Visualizing  the Wonder of nanotechnology</a:t>
            </a:r>
            <a:br>
              <a:rPr lang="en-US" altLang="en-US" sz="2000" b="1" dirty="0">
                <a:solidFill>
                  <a:srgbClr val="002060"/>
                </a:solidFill>
                <a:latin typeface="Times New Roman" pitchFamily="18" charset="0"/>
                <a:cs typeface="Times New Roman" pitchFamily="18" charset="0"/>
              </a:rPr>
            </a:br>
            <a:endParaRPr lang="en-US" sz="2000" b="1" dirty="0">
              <a:solidFill>
                <a:srgbClr val="002060"/>
              </a:solidFill>
            </a:endParaRPr>
          </a:p>
        </p:txBody>
      </p:sp>
      <p:sp>
        <p:nvSpPr>
          <p:cNvPr id="7" name="Rectangle 6"/>
          <p:cNvSpPr/>
          <p:nvPr/>
        </p:nvSpPr>
        <p:spPr>
          <a:xfrm>
            <a:off x="4371035" y="1070200"/>
            <a:ext cx="4692577" cy="523220"/>
          </a:xfrm>
          <a:prstGeom prst="rect">
            <a:avLst/>
          </a:prstGeom>
        </p:spPr>
        <p:txBody>
          <a:bodyPr wrap="square" anchor="ctr">
            <a:spAutoFit/>
          </a:bodyPr>
          <a:lstStyle/>
          <a:p>
            <a:r>
              <a:rPr lang="en-US" sz="1600" b="1" dirty="0">
                <a:solidFill>
                  <a:srgbClr val="C00000"/>
                </a:solidFill>
              </a:rPr>
              <a:t>Paresh C. Ray, Jackson State University</a:t>
            </a:r>
            <a:endParaRPr lang="en-US" sz="1600" b="1" dirty="0">
              <a:solidFill>
                <a:schemeClr val="bg1"/>
              </a:solidFill>
            </a:endParaRPr>
          </a:p>
          <a:p>
            <a:endParaRPr lang="en-US" sz="1200" b="1" i="1" dirty="0">
              <a:solidFill>
                <a:schemeClr val="bg1"/>
              </a:solidFill>
            </a:endParaRPr>
          </a:p>
        </p:txBody>
      </p:sp>
      <p:sp>
        <p:nvSpPr>
          <p:cNvPr id="8" name="Rectangle 7"/>
          <p:cNvSpPr/>
          <p:nvPr/>
        </p:nvSpPr>
        <p:spPr>
          <a:xfrm>
            <a:off x="152400" y="328087"/>
            <a:ext cx="2759824" cy="492443"/>
          </a:xfrm>
          <a:prstGeom prst="rect">
            <a:avLst/>
          </a:prstGeom>
        </p:spPr>
        <p:txBody>
          <a:bodyPr wrap="square" anchor="ctr">
            <a:spAutoFit/>
          </a:bodyPr>
          <a:lstStyle/>
          <a:p>
            <a:r>
              <a:rPr lang="en-US" sz="1400" b="1" dirty="0">
                <a:solidFill>
                  <a:srgbClr val="FF0000"/>
                </a:solidFill>
              </a:rPr>
              <a:t>DMR 1205194</a:t>
            </a:r>
          </a:p>
          <a:p>
            <a:endParaRPr lang="en-US" sz="1200" b="1" dirty="0">
              <a:solidFill>
                <a:schemeClr val="bg1"/>
              </a:solidFill>
            </a:endParaRPr>
          </a:p>
        </p:txBody>
      </p:sp>
      <p:sp>
        <p:nvSpPr>
          <p:cNvPr id="13" name="Text Box 4"/>
          <p:cNvSpPr txBox="1">
            <a:spLocks noChangeArrowheads="1"/>
          </p:cNvSpPr>
          <p:nvPr/>
        </p:nvSpPr>
        <p:spPr bwMode="auto">
          <a:xfrm>
            <a:off x="152400" y="1326776"/>
            <a:ext cx="4218635"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2000" dirty="0">
                <a:latin typeface="Times New Roman" pitchFamily="18" charset="0"/>
                <a:cs typeface="Times New Roman" pitchFamily="18" charset="0"/>
              </a:rPr>
              <a:t>NSF-JSU-UCSB PREM members are committed to conduct outreach activities at Mississippi Children's Museum</a:t>
            </a:r>
            <a:r>
              <a:rPr lang="en-US" sz="2000" b="1" dirty="0">
                <a:latin typeface="Times New Roman" pitchFamily="18" charset="0"/>
                <a:cs typeface="Times New Roman" pitchFamily="18" charset="0"/>
              </a:rPr>
              <a:t> </a:t>
            </a:r>
            <a:r>
              <a:rPr lang="en-US" sz="2000" dirty="0">
                <a:latin typeface="Times New Roman" pitchFamily="18" charset="0"/>
                <a:cs typeface="Times New Roman" pitchFamily="18" charset="0"/>
              </a:rPr>
              <a:t>to initiate a Science Line program to help local science students in their mission of enhancing scientific literacy to wider audiences. </a:t>
            </a:r>
          </a:p>
          <a:p>
            <a:pPr algn="just" eaLnBrk="1" hangingPunct="1"/>
            <a:endParaRPr lang="en-US" sz="2000"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A one-day event was conducted at Mississippi children museum in Jackson, MS. PREM members discussed how the society is already using some of the technologies. More than 500 participants joined in this activity to visualize  the wonder of nanotechnology.</a:t>
            </a:r>
          </a:p>
          <a:p>
            <a:pPr eaLnBrk="1" hangingPunct="1"/>
            <a:endParaRPr lang="en-US" sz="1600" b="1" dirty="0"/>
          </a:p>
        </p:txBody>
      </p:sp>
      <p:sp>
        <p:nvSpPr>
          <p:cNvPr id="14" name="Text Box 14"/>
          <p:cNvSpPr txBox="1">
            <a:spLocks noChangeArrowheads="1"/>
          </p:cNvSpPr>
          <p:nvPr/>
        </p:nvSpPr>
        <p:spPr bwMode="auto">
          <a:xfrm>
            <a:off x="5118266" y="2027180"/>
            <a:ext cx="3054350"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i="1" dirty="0"/>
              <a:t>Please insert an image or group of images here to illustrate some of your broader impacts and activities in the current year.  If you need more space, you may reduce the adjacent textbox.  Please use lettering that is not too small and include also a figure caption.</a:t>
            </a:r>
          </a:p>
          <a:p>
            <a:pPr algn="just" eaLnBrk="1" hangingPunct="1"/>
            <a:endParaRPr lang="en-US" sz="1400" i="1" dirty="0"/>
          </a:p>
          <a:p>
            <a:pPr algn="just" eaLnBrk="1" hangingPunct="1"/>
            <a:r>
              <a:rPr lang="en-US" sz="1400" i="1" u="sng" dirty="0">
                <a:solidFill>
                  <a:srgbClr val="FF0000"/>
                </a:solidFill>
              </a:rPr>
              <a:t>Very Important</a:t>
            </a:r>
            <a:r>
              <a:rPr lang="en-US" sz="1400" i="1" dirty="0"/>
              <a:t>:  Federal regulations require entering also “Alternative Text” for each  image or other object to make them accessible to people with visual disabilities.  Please see instructions on attached file for how to do that.</a:t>
            </a:r>
          </a:p>
          <a:p>
            <a:pPr algn="just" eaLnBrk="1" hangingPunct="1"/>
            <a:endParaRPr lang="en-US" sz="1400" i="1" dirty="0"/>
          </a:p>
        </p:txBody>
      </p:sp>
      <p:sp>
        <p:nvSpPr>
          <p:cNvPr id="15" name="Rectangle 15"/>
          <p:cNvSpPr>
            <a:spLocks noChangeArrowheads="1"/>
          </p:cNvSpPr>
          <p:nvPr/>
        </p:nvSpPr>
        <p:spPr bwMode="auto">
          <a:xfrm>
            <a:off x="4582047" y="1679738"/>
            <a:ext cx="4161901" cy="42789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pic>
        <p:nvPicPr>
          <p:cNvPr id="1026" name="Picture 2" descr="Visualizing  the wonder of nanotechnology" title="Image"/>
          <p:cNvPicPr>
            <a:picLocks noChangeAspect="1" noChangeArrowheads="1"/>
          </p:cNvPicPr>
          <p:nvPr/>
        </p:nvPicPr>
        <p:blipFill>
          <a:blip r:embed="rId2"/>
          <a:srcRect/>
          <a:stretch>
            <a:fillRect/>
          </a:stretch>
        </p:blipFill>
        <p:spPr bwMode="auto">
          <a:xfrm>
            <a:off x="4582046" y="1679738"/>
            <a:ext cx="4161901" cy="2130262"/>
          </a:xfrm>
          <a:prstGeom prst="rect">
            <a:avLst/>
          </a:prstGeom>
          <a:noFill/>
          <a:ln w="9525">
            <a:noFill/>
            <a:miter lim="800000"/>
            <a:headEnd/>
            <a:tailEnd/>
          </a:ln>
        </p:spPr>
      </p:pic>
      <p:pic>
        <p:nvPicPr>
          <p:cNvPr id="18" name="Picture 23" descr="Visualizing  the wonder of nanotechnology" title="Image"/>
          <p:cNvPicPr>
            <a:picLocks noChangeAspect="1"/>
          </p:cNvPicPr>
          <p:nvPr/>
        </p:nvPicPr>
        <p:blipFill>
          <a:blip r:embed="rId3"/>
          <a:srcRect/>
          <a:stretch>
            <a:fillRect/>
          </a:stretch>
        </p:blipFill>
        <p:spPr bwMode="auto">
          <a:xfrm>
            <a:off x="4582047" y="3810000"/>
            <a:ext cx="4161900" cy="2382254"/>
          </a:xfrm>
          <a:prstGeom prst="rect">
            <a:avLst/>
          </a:prstGeom>
          <a:noFill/>
          <a:ln w="9525">
            <a:noFill/>
            <a:miter lim="800000"/>
            <a:headEnd/>
            <a:tailEnd/>
          </a:ln>
        </p:spPr>
      </p:pic>
    </p:spTree>
    <p:extLst>
      <p:ext uri="{BB962C8B-B14F-4D97-AF65-F5344CB8AC3E}">
        <p14:creationId xmlns:p14="http://schemas.microsoft.com/office/powerpoint/2010/main" val="7384675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11896</TotalTime>
  <Words>389</Words>
  <Application>Microsoft Macintosh PowerPoint</Application>
  <PresentationFormat>On-screen Show (4:3)</PresentationFormat>
  <Paragraphs>22</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ＭＳ Ｐゴシック</vt:lpstr>
      <vt:lpstr>Arial</vt:lpstr>
      <vt:lpstr>News Gothic MT</vt:lpstr>
      <vt:lpstr>Times New Roman</vt:lpstr>
      <vt:lpstr>Wingdings 2</vt:lpstr>
      <vt:lpstr>Breeze</vt:lpstr>
      <vt:lpstr>3D Nanoarchitecture for Bio-molecular Fingerprinting</vt:lpstr>
      <vt:lpstr>            Outreach in Mississippi Children Museum on Visualizing  the Wonder of nanotechnology </vt:lpstr>
    </vt:vector>
  </TitlesOfParts>
  <LinksUpToDate>false</LinksUpToDate>
  <SharedDoc>false</SharedDoc>
  <HyperlinkBase/>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dc:creator>
  <cp:lastModifiedBy>Ashish Tonse</cp:lastModifiedBy>
  <cp:revision>39</cp:revision>
  <cp:lastPrinted>2016-08-01T15:14:13Z</cp:lastPrinted>
  <dcterms:created xsi:type="dcterms:W3CDTF">2016-07-19T18:16:54Z</dcterms:created>
  <dcterms:modified xsi:type="dcterms:W3CDTF">2018-02-13T16:52:14Z</dcterms:modified>
</cp:coreProperties>
</file>