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5" autoAdjust="0"/>
  </p:normalViewPr>
  <p:slideViewPr>
    <p:cSldViewPr>
      <p:cViewPr>
        <p:scale>
          <a:sx n="100" d="100"/>
          <a:sy n="100" d="100"/>
        </p:scale>
        <p:origin x="-498"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D7C7F-6F8F-4C9D-89B2-5DB3498E1372}" type="datetimeFigureOut">
              <a:rPr lang="en-US" smtClean="0"/>
              <a:t>7/23/2015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3DBEE-0F3F-44C2-8EBE-E27F02436705}" type="slidenum">
              <a:rPr lang="en-US" smtClean="0"/>
              <a:t>‹#›</a:t>
            </a:fld>
            <a:endParaRPr lang="en-US"/>
          </a:p>
        </p:txBody>
      </p:sp>
    </p:spTree>
    <p:extLst>
      <p:ext uri="{BB962C8B-B14F-4D97-AF65-F5344CB8AC3E}">
        <p14:creationId xmlns:p14="http://schemas.microsoft.com/office/powerpoint/2010/main" val="298311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4CD8D8F6-59A0-48A7-96A4-D3C1E5CF037C}" type="slidenum">
              <a:rPr lang="en-US" smtClean="0">
                <a:latin typeface="Arial" pitchFamily="34" charset="0"/>
              </a:rPr>
              <a:pPr/>
              <a:t>1</a:t>
            </a:fld>
            <a:endParaRPr lang="en-US" smtClean="0">
              <a:latin typeface="Arial" pitchFamily="34"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r>
              <a:rPr lang="en-US" dirty="0" smtClean="0">
                <a:latin typeface="Arial" pitchFamily="34" charset="0"/>
              </a:rPr>
              <a:t>For further information contact:  Prof. Paul S. </a:t>
            </a:r>
            <a:r>
              <a:rPr lang="en-US" dirty="0" err="1" smtClean="0">
                <a:latin typeface="Arial" pitchFamily="34" charset="0"/>
              </a:rPr>
              <a:t>Sabila</a:t>
            </a:r>
            <a:r>
              <a:rPr lang="en-US" dirty="0" smtClean="0">
                <a:latin typeface="Arial" pitchFamily="34" charset="0"/>
              </a:rPr>
              <a:t>, DSTM</a:t>
            </a:r>
            <a:r>
              <a:rPr lang="en-US" baseline="0" dirty="0" smtClean="0">
                <a:latin typeface="Arial" pitchFamily="34" charset="0"/>
              </a:rPr>
              <a:t> Department, </a:t>
            </a:r>
            <a:r>
              <a:rPr lang="en-US" dirty="0" smtClean="0">
                <a:latin typeface="Arial" pitchFamily="34" charset="0"/>
              </a:rPr>
              <a:t>Chemistry and Physics Program, Gallaudet</a:t>
            </a:r>
            <a:r>
              <a:rPr lang="en-US" baseline="0" dirty="0" smtClean="0">
                <a:latin typeface="Arial" pitchFamily="34" charset="0"/>
              </a:rPr>
              <a:t> University, Washington, DC paul.sabila@gallaudet.edu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have been recruited to participate in summer research at Howard.  This is a unique opportunity to bring deaf and hard-of-hearing students into the laboratory and prepare them with critical research skills to help prepare them for a competitive job market or graduate school.  The interaction of the deaf students with hearing students and faculty in the PRDM has provided an opportunity to educate all involved.  In</a:t>
            </a:r>
            <a:r>
              <a:rPr lang="en-US" sz="1200" kern="1200" baseline="0" dirty="0" smtClean="0">
                <a:solidFill>
                  <a:schemeClr val="tx1"/>
                </a:solidFill>
                <a:effectLst/>
                <a:latin typeface="+mn-lt"/>
                <a:ea typeface="+mn-ea"/>
                <a:cs typeface="+mn-cs"/>
              </a:rPr>
              <a:t> Summer 2015 </a:t>
            </a:r>
            <a:r>
              <a:rPr lang="en-US" sz="1200" kern="1200" dirty="0" smtClean="0">
                <a:solidFill>
                  <a:schemeClr val="tx1"/>
                </a:solidFill>
                <a:effectLst/>
                <a:latin typeface="+mn-lt"/>
                <a:ea typeface="+mn-ea"/>
                <a:cs typeface="+mn-cs"/>
              </a:rPr>
              <a:t>Gallaudet students</a:t>
            </a:r>
            <a:r>
              <a:rPr lang="en-US" sz="1200" kern="1200" baseline="0" dirty="0" smtClean="0">
                <a:solidFill>
                  <a:schemeClr val="tx1"/>
                </a:solidFill>
                <a:effectLst/>
                <a:latin typeface="+mn-lt"/>
                <a:ea typeface="+mn-ea"/>
                <a:cs typeface="+mn-cs"/>
              </a:rPr>
              <a:t> are presenting</a:t>
            </a:r>
            <a:r>
              <a:rPr lang="en-US" sz="1200" kern="1200" dirty="0" smtClean="0">
                <a:solidFill>
                  <a:schemeClr val="tx1"/>
                </a:solidFill>
                <a:effectLst/>
                <a:latin typeface="+mn-lt"/>
                <a:ea typeface="+mn-ea"/>
                <a:cs typeface="+mn-cs"/>
              </a:rPr>
              <a:t> a number of lectures about ASL to all PRDM students and faculty.</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Prof. </a:t>
            </a:r>
            <a:r>
              <a:rPr lang="en-US" sz="1200" kern="1200" dirty="0" err="1" smtClean="0">
                <a:solidFill>
                  <a:schemeClr val="tx1"/>
                </a:solidFill>
                <a:effectLst/>
                <a:latin typeface="+mn-lt"/>
                <a:ea typeface="+mn-ea"/>
                <a:cs typeface="+mn-cs"/>
              </a:rPr>
              <a:t>Sabila</a:t>
            </a:r>
            <a:r>
              <a:rPr lang="en-US" sz="1200" kern="1200" dirty="0" smtClean="0">
                <a:solidFill>
                  <a:schemeClr val="tx1"/>
                </a:solidFill>
                <a:effectLst/>
                <a:latin typeface="+mn-lt"/>
                <a:ea typeface="+mn-ea"/>
                <a:cs typeface="+mn-cs"/>
              </a:rPr>
              <a:t>, has integrated nanotechnology into chemistry courses at Gallaudet.  Students research and prepare a presentation on nanotechnology related topics.  Video presentations are done in American Sign Language (ASL). </a:t>
            </a: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8BA19-A417-45D0-847B-71180F3789A0}"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195844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8BA19-A417-45D0-847B-71180F3789A0}"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336061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8BA19-A417-45D0-847B-71180F3789A0}"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379548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8BA19-A417-45D0-847B-71180F3789A0}"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427034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8BA19-A417-45D0-847B-71180F3789A0}"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274815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8BA19-A417-45D0-847B-71180F3789A0}"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104597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8BA19-A417-45D0-847B-71180F3789A0}"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249558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8BA19-A417-45D0-847B-71180F3789A0}"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160534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8BA19-A417-45D0-847B-71180F3789A0}"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97469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8BA19-A417-45D0-847B-71180F3789A0}"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169085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8BA19-A417-45D0-847B-71180F3789A0}"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C7B3D-17EB-4F9C-B7C1-EE62E6510042}" type="slidenum">
              <a:rPr lang="en-US" smtClean="0"/>
              <a:t>‹#›</a:t>
            </a:fld>
            <a:endParaRPr lang="en-US"/>
          </a:p>
        </p:txBody>
      </p:sp>
    </p:spTree>
    <p:extLst>
      <p:ext uri="{BB962C8B-B14F-4D97-AF65-F5344CB8AC3E}">
        <p14:creationId xmlns:p14="http://schemas.microsoft.com/office/powerpoint/2010/main" val="324522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8BA19-A417-45D0-847B-71180F3789A0}" type="datetimeFigureOut">
              <a:rPr lang="en-US" smtClean="0"/>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C7B3D-17EB-4F9C-B7C1-EE62E6510042}" type="slidenum">
              <a:rPr lang="en-US" smtClean="0"/>
              <a:t>‹#›</a:t>
            </a:fld>
            <a:endParaRPr lang="en-US"/>
          </a:p>
        </p:txBody>
      </p:sp>
    </p:spTree>
    <p:extLst>
      <p:ext uri="{BB962C8B-B14F-4D97-AF65-F5344CB8AC3E}">
        <p14:creationId xmlns:p14="http://schemas.microsoft.com/office/powerpoint/2010/main" val="420166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609600" y="381000"/>
            <a:ext cx="7772400" cy="1143000"/>
          </a:xfrm>
          <a:prstGeom prst="rect">
            <a:avLst/>
          </a:prstGeom>
          <a:noFill/>
          <a:ln w="9525">
            <a:noFill/>
            <a:miter lim="800000"/>
            <a:headEnd/>
            <a:tailEnd/>
          </a:ln>
        </p:spPr>
        <p:txBody>
          <a:bodyPr anchor="ctr"/>
          <a:lstStyle/>
          <a:p>
            <a:pPr algn="ctr"/>
            <a:endParaRPr lang="en-US" altLang="en-US" sz="4400" b="1">
              <a:solidFill>
                <a:srgbClr val="000099"/>
              </a:solidFill>
              <a:latin typeface="Times New Roman" pitchFamily="18" charset="0"/>
            </a:endParaRPr>
          </a:p>
        </p:txBody>
      </p:sp>
      <p:sp>
        <p:nvSpPr>
          <p:cNvPr id="104452" name="Line 5"/>
          <p:cNvSpPr>
            <a:spLocks noChangeShapeType="1"/>
          </p:cNvSpPr>
          <p:nvPr/>
        </p:nvSpPr>
        <p:spPr bwMode="auto">
          <a:xfrm>
            <a:off x="381000" y="1295400"/>
            <a:ext cx="8610600" cy="0"/>
          </a:xfrm>
          <a:prstGeom prst="line">
            <a:avLst/>
          </a:prstGeom>
          <a:noFill/>
          <a:ln w="57150" cmpd="thickThin">
            <a:solidFill>
              <a:srgbClr val="800000"/>
            </a:solidFill>
            <a:round/>
            <a:headEnd/>
            <a:tailEnd/>
          </a:ln>
        </p:spPr>
        <p:txBody>
          <a:bodyPr/>
          <a:lstStyle/>
          <a:p>
            <a:endParaRPr lang="en-US"/>
          </a:p>
        </p:txBody>
      </p:sp>
      <p:sp>
        <p:nvSpPr>
          <p:cNvPr id="104454" name="Rectangle 7"/>
          <p:cNvSpPr>
            <a:spLocks noChangeArrowheads="1"/>
          </p:cNvSpPr>
          <p:nvPr/>
        </p:nvSpPr>
        <p:spPr bwMode="auto">
          <a:xfrm>
            <a:off x="533400" y="1371600"/>
            <a:ext cx="8382000" cy="1077218"/>
          </a:xfrm>
          <a:prstGeom prst="rect">
            <a:avLst/>
          </a:prstGeom>
          <a:noFill/>
          <a:ln w="9525">
            <a:noFill/>
            <a:miter lim="800000"/>
            <a:headEnd/>
            <a:tailEnd/>
          </a:ln>
        </p:spPr>
        <p:txBody>
          <a:bodyPr wrap="square">
            <a:spAutoFit/>
          </a:bodyPr>
          <a:lstStyle/>
          <a:p>
            <a:r>
              <a:rPr lang="en-US" sz="1600" b="1" dirty="0" smtClean="0">
                <a:solidFill>
                  <a:srgbClr val="003300"/>
                </a:solidFill>
                <a:cs typeface="Arial"/>
              </a:rPr>
              <a:t>Overview:</a:t>
            </a:r>
            <a:r>
              <a:rPr lang="en-US" sz="1600" b="1" dirty="0">
                <a:solidFill>
                  <a:srgbClr val="003300"/>
                </a:solidFill>
                <a:cs typeface="Arial"/>
              </a:rPr>
              <a:t> </a:t>
            </a:r>
            <a:r>
              <a:rPr lang="en-US" sz="1600" b="1" dirty="0" smtClean="0">
                <a:solidFill>
                  <a:srgbClr val="003300"/>
                </a:solidFill>
                <a:cs typeface="Arial"/>
              </a:rPr>
              <a:t> </a:t>
            </a:r>
            <a:r>
              <a:rPr lang="en-US" sz="1600" dirty="0" smtClean="0">
                <a:cs typeface="Arial"/>
              </a:rPr>
              <a:t>A team from Gallaudet University is working on nanotechnology projects including synthesis and characterization of MoS</a:t>
            </a:r>
            <a:r>
              <a:rPr lang="en-US" sz="1600" baseline="-25000" dirty="0" smtClean="0">
                <a:cs typeface="Arial"/>
              </a:rPr>
              <a:t>2</a:t>
            </a:r>
            <a:r>
              <a:rPr lang="en-US" sz="1600" dirty="0" smtClean="0">
                <a:cs typeface="Arial"/>
              </a:rPr>
              <a:t> films.  We are generally interested in new strategies for preparing thin films and </a:t>
            </a:r>
            <a:r>
              <a:rPr lang="en-US" sz="1600" dirty="0" err="1" smtClean="0">
                <a:cs typeface="Arial"/>
              </a:rPr>
              <a:t>nanofilms</a:t>
            </a:r>
            <a:r>
              <a:rPr lang="en-US" sz="1600" dirty="0" smtClean="0">
                <a:cs typeface="Arial"/>
              </a:rPr>
              <a:t> of </a:t>
            </a:r>
            <a:r>
              <a:rPr lang="en-US" sz="1600" dirty="0" err="1" smtClean="0">
                <a:cs typeface="Arial"/>
              </a:rPr>
              <a:t>nanomaterials</a:t>
            </a:r>
            <a:r>
              <a:rPr lang="en-US" sz="1600" dirty="0" smtClean="0">
                <a:cs typeface="Arial"/>
              </a:rPr>
              <a:t> that exhibit interesting electronic properties</a:t>
            </a:r>
            <a:r>
              <a:rPr lang="en-US" sz="1600" dirty="0" smtClean="0">
                <a:latin typeface="Arial"/>
                <a:cs typeface="Arial"/>
              </a:rPr>
              <a:t>. </a:t>
            </a:r>
            <a:r>
              <a:rPr lang="en-US" sz="1600" dirty="0"/>
              <a:t>In the current study, </a:t>
            </a:r>
            <a:r>
              <a:rPr lang="en-US" sz="1600" dirty="0">
                <a:cs typeface="Arial"/>
              </a:rPr>
              <a:t>MoS</a:t>
            </a:r>
            <a:r>
              <a:rPr lang="en-US" sz="1600" baseline="-25000" dirty="0">
                <a:cs typeface="Arial"/>
              </a:rPr>
              <a:t>2</a:t>
            </a:r>
            <a:r>
              <a:rPr lang="en-US" sz="1600" dirty="0">
                <a:cs typeface="Arial"/>
              </a:rPr>
              <a:t> </a:t>
            </a:r>
            <a:r>
              <a:rPr lang="en-US" sz="1600" dirty="0" smtClean="0">
                <a:cs typeface="Arial"/>
              </a:rPr>
              <a:t> </a:t>
            </a:r>
            <a:r>
              <a:rPr lang="en-US" sz="1600" dirty="0" smtClean="0"/>
              <a:t>films </a:t>
            </a:r>
            <a:r>
              <a:rPr lang="en-US" sz="1600" dirty="0"/>
              <a:t>between 25-150 nm thickness were deposited on silicon wafers</a:t>
            </a:r>
            <a:r>
              <a:rPr lang="en-US" sz="1600" dirty="0" smtClean="0"/>
              <a:t>.</a:t>
            </a:r>
            <a:endParaRPr lang="en-US" sz="1600" dirty="0"/>
          </a:p>
        </p:txBody>
      </p:sp>
      <p:sp>
        <p:nvSpPr>
          <p:cNvPr id="8" name="Rectangle 8"/>
          <p:cNvSpPr>
            <a:spLocks noGrp="1" noChangeArrowheads="1"/>
          </p:cNvSpPr>
          <p:nvPr>
            <p:ph type="title" idx="4294967295"/>
          </p:nvPr>
        </p:nvSpPr>
        <p:spPr>
          <a:xfrm>
            <a:off x="457200" y="25400"/>
            <a:ext cx="8229600" cy="1143000"/>
          </a:xfrm>
        </p:spPr>
        <p:txBody>
          <a:bodyPr>
            <a:normAutofit fontScale="90000"/>
          </a:bodyPr>
          <a:lstStyle/>
          <a:p>
            <a:r>
              <a:rPr lang="en-US" sz="2200" dirty="0" smtClean="0">
                <a:solidFill>
                  <a:srgbClr val="993300"/>
                </a:solidFill>
                <a:latin typeface="Arial"/>
                <a:cs typeface="Arial"/>
              </a:rPr>
              <a:t>Nanotechnology at Gallaudet University:  Exfoliation of </a:t>
            </a:r>
            <a:r>
              <a:rPr lang="en-US" sz="2200" dirty="0" err="1" smtClean="0">
                <a:solidFill>
                  <a:srgbClr val="993300"/>
                </a:solidFill>
                <a:latin typeface="Arial"/>
                <a:cs typeface="Arial"/>
              </a:rPr>
              <a:t>MoS</a:t>
            </a:r>
            <a:r>
              <a:rPr lang="en-US" sz="2200" dirty="0" smtClean="0">
                <a:solidFill>
                  <a:srgbClr val="993300"/>
                </a:solidFill>
                <a:latin typeface="Arial"/>
                <a:cs typeface="Arial"/>
              </a:rPr>
              <a:t> </a:t>
            </a:r>
            <a:r>
              <a:rPr lang="en-US" sz="2200" baseline="-25000" dirty="0" smtClean="0">
                <a:solidFill>
                  <a:srgbClr val="993300"/>
                </a:solidFill>
                <a:latin typeface="Arial"/>
                <a:cs typeface="Arial"/>
              </a:rPr>
              <a:t>2</a:t>
            </a:r>
            <a:r>
              <a:rPr lang="en-US" sz="2200" dirty="0" smtClean="0">
                <a:solidFill>
                  <a:srgbClr val="993300"/>
                </a:solidFill>
                <a:latin typeface="Arial"/>
                <a:cs typeface="Arial"/>
              </a:rPr>
              <a:t/>
            </a:r>
            <a:br>
              <a:rPr lang="en-US" sz="2200" dirty="0" smtClean="0">
                <a:solidFill>
                  <a:srgbClr val="993300"/>
                </a:solidFill>
                <a:latin typeface="Arial"/>
                <a:cs typeface="Arial"/>
              </a:rPr>
            </a:br>
            <a:r>
              <a:rPr lang="en-US" sz="1800" dirty="0" smtClean="0">
                <a:solidFill>
                  <a:srgbClr val="993300"/>
                </a:solidFill>
                <a:latin typeface="Arial"/>
                <a:cs typeface="Arial"/>
              </a:rPr>
              <a:t>Paul S. </a:t>
            </a:r>
            <a:r>
              <a:rPr lang="en-US" sz="1800" dirty="0" err="1" smtClean="0">
                <a:solidFill>
                  <a:srgbClr val="993300"/>
                </a:solidFill>
                <a:latin typeface="Arial"/>
                <a:cs typeface="Arial"/>
              </a:rPr>
              <a:t>Sabila</a:t>
            </a:r>
            <a:r>
              <a:rPr lang="en-US" sz="1800" dirty="0" smtClean="0">
                <a:solidFill>
                  <a:srgbClr val="993300"/>
                </a:solidFill>
                <a:latin typeface="Arial"/>
                <a:cs typeface="Arial"/>
              </a:rPr>
              <a:t>, </a:t>
            </a:r>
            <a:r>
              <a:rPr lang="en-US" sz="1800" dirty="0" err="1" smtClean="0">
                <a:solidFill>
                  <a:srgbClr val="993300"/>
                </a:solidFill>
                <a:latin typeface="Arial"/>
                <a:cs typeface="Arial"/>
              </a:rPr>
              <a:t>Amelework</a:t>
            </a:r>
            <a:r>
              <a:rPr lang="en-US" sz="1800" dirty="0" smtClean="0">
                <a:solidFill>
                  <a:srgbClr val="993300"/>
                </a:solidFill>
                <a:latin typeface="Arial"/>
                <a:cs typeface="Arial"/>
              </a:rPr>
              <a:t> </a:t>
            </a:r>
            <a:r>
              <a:rPr lang="en-US" sz="1800" dirty="0" err="1" smtClean="0">
                <a:solidFill>
                  <a:srgbClr val="993300"/>
                </a:solidFill>
                <a:latin typeface="Arial"/>
                <a:cs typeface="Arial"/>
              </a:rPr>
              <a:t>Habitemichael</a:t>
            </a:r>
            <a:r>
              <a:rPr lang="en-US" sz="1800" dirty="0" smtClean="0">
                <a:solidFill>
                  <a:srgbClr val="993300"/>
                </a:solidFill>
                <a:latin typeface="Arial"/>
                <a:cs typeface="Arial"/>
              </a:rPr>
              <a:t/>
            </a:r>
            <a:br>
              <a:rPr lang="en-US" sz="1800" dirty="0" smtClean="0">
                <a:solidFill>
                  <a:srgbClr val="993300"/>
                </a:solidFill>
                <a:latin typeface="Arial"/>
                <a:cs typeface="Arial"/>
              </a:rPr>
            </a:br>
            <a:r>
              <a:rPr lang="en-US" sz="1800" dirty="0" smtClean="0">
                <a:solidFill>
                  <a:srgbClr val="993300"/>
                </a:solidFill>
                <a:latin typeface="Arial"/>
                <a:cs typeface="Arial"/>
              </a:rPr>
              <a:t>Gallaudet University</a:t>
            </a:r>
            <a:br>
              <a:rPr lang="en-US" sz="1800" dirty="0" smtClean="0">
                <a:solidFill>
                  <a:srgbClr val="993300"/>
                </a:solidFill>
                <a:latin typeface="Arial"/>
                <a:cs typeface="Arial"/>
              </a:rPr>
            </a:br>
            <a:r>
              <a:rPr lang="en-US" sz="1800" dirty="0" smtClean="0">
                <a:solidFill>
                  <a:srgbClr val="993300"/>
                </a:solidFill>
                <a:latin typeface="Arial"/>
                <a:cs typeface="Arial"/>
              </a:rPr>
              <a:t>Washington, DC</a:t>
            </a:r>
            <a:endParaRPr lang="en-US" sz="1800" b="1" dirty="0" smtClean="0">
              <a:solidFill>
                <a:schemeClr val="accent2"/>
              </a:solidFill>
              <a:latin typeface="Arial"/>
              <a:cs typeface="Arial"/>
            </a:endParaRPr>
          </a:p>
        </p:txBody>
      </p:sp>
      <p:sp>
        <p:nvSpPr>
          <p:cNvPr id="10" name="Rectangle 3"/>
          <p:cNvSpPr>
            <a:spLocks noChangeArrowheads="1"/>
          </p:cNvSpPr>
          <p:nvPr/>
        </p:nvSpPr>
        <p:spPr bwMode="auto">
          <a:xfrm>
            <a:off x="838200" y="6172200"/>
            <a:ext cx="4038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ea typeface="Times New Roman" pitchFamily="18" charset="0"/>
                <a:cs typeface="Arial"/>
              </a:rPr>
              <a:t>SEM images of deposited MoS</a:t>
            </a:r>
            <a:r>
              <a:rPr kumimoji="0" lang="en-US" altLang="en-US" sz="1400" b="0" i="0" u="none" strike="noStrike" cap="none" normalizeH="0" baseline="-30000" dirty="0" smtClean="0">
                <a:ln>
                  <a:noFill/>
                </a:ln>
                <a:solidFill>
                  <a:schemeClr val="tx1"/>
                </a:solidFill>
                <a:effectLst/>
                <a:ea typeface="Times New Roman" pitchFamily="18" charset="0"/>
                <a:cs typeface="Arial"/>
              </a:rPr>
              <a:t>2</a:t>
            </a:r>
            <a:r>
              <a:rPr kumimoji="0" lang="en-US" altLang="en-US" sz="1400" b="0" i="0" u="none" strike="noStrike" cap="none" normalizeH="0" baseline="0" dirty="0" smtClean="0">
                <a:ln>
                  <a:noFill/>
                </a:ln>
                <a:solidFill>
                  <a:schemeClr val="tx1"/>
                </a:solidFill>
                <a:effectLst/>
                <a:ea typeface="Times New Roman" pitchFamily="18" charset="0"/>
                <a:cs typeface="Arial"/>
              </a:rPr>
              <a:t> films at </a:t>
            </a:r>
            <a:r>
              <a:rPr kumimoji="0" lang="en-US" altLang="en-US" sz="1400" b="1" i="0" u="none" strike="noStrike" cap="none" normalizeH="0" baseline="0" dirty="0" smtClean="0">
                <a:ln>
                  <a:noFill/>
                </a:ln>
                <a:solidFill>
                  <a:schemeClr val="tx1"/>
                </a:solidFill>
                <a:effectLst/>
                <a:ea typeface="Times New Roman" pitchFamily="18" charset="0"/>
                <a:cs typeface="Arial"/>
              </a:rPr>
              <a:t>x1000</a:t>
            </a:r>
            <a:r>
              <a:rPr kumimoji="0" lang="en-US" altLang="en-US" sz="1400" b="0" i="0" u="none" strike="noStrike" cap="none" normalizeH="0" baseline="0" dirty="0" smtClean="0">
                <a:ln>
                  <a:noFill/>
                </a:ln>
                <a:solidFill>
                  <a:schemeClr val="tx1"/>
                </a:solidFill>
                <a:effectLst/>
                <a:ea typeface="Times New Roman" pitchFamily="18" charset="0"/>
                <a:cs typeface="Arial"/>
              </a:rPr>
              <a:t> and at </a:t>
            </a:r>
            <a:r>
              <a:rPr kumimoji="0" lang="en-US" altLang="en-US" sz="1400" b="1" i="0" u="none" strike="noStrike" cap="none" normalizeH="0" baseline="0" dirty="0" smtClean="0">
                <a:ln>
                  <a:noFill/>
                </a:ln>
                <a:solidFill>
                  <a:schemeClr val="tx1"/>
                </a:solidFill>
                <a:effectLst/>
                <a:ea typeface="Times New Roman" pitchFamily="18" charset="0"/>
                <a:cs typeface="Arial"/>
              </a:rPr>
              <a:t>x10000</a:t>
            </a:r>
            <a:r>
              <a:rPr kumimoji="0" lang="en-US" altLang="en-US" sz="1400" b="0" i="0" u="none" strike="noStrike" cap="none" normalizeH="0" baseline="0" dirty="0" smtClean="0">
                <a:ln>
                  <a:noFill/>
                </a:ln>
                <a:solidFill>
                  <a:schemeClr val="tx1"/>
                </a:solidFill>
                <a:effectLst/>
                <a:ea typeface="Times New Roman" pitchFamily="18" charset="0"/>
                <a:cs typeface="Arial"/>
              </a:rPr>
              <a:t> magnification</a:t>
            </a:r>
            <a:r>
              <a:rPr kumimoji="0" lang="en-US" altLang="en-US" sz="1600" b="0" i="0" u="none" strike="noStrike" cap="none" normalizeH="0" baseline="0" dirty="0" smtClean="0">
                <a:ln>
                  <a:noFill/>
                </a:ln>
                <a:solidFill>
                  <a:schemeClr val="tx1"/>
                </a:solidFill>
                <a:effectLst/>
                <a:ea typeface="Times New Roman" pitchFamily="18" charset="0"/>
                <a:cs typeface="Arial"/>
              </a:rPr>
              <a:t>.</a:t>
            </a:r>
            <a:endParaRPr kumimoji="0" lang="en-US" altLang="en-US" sz="1600" b="0" i="0" u="none" strike="noStrike" cap="none" normalizeH="0" baseline="0" dirty="0" smtClean="0">
              <a:ln>
                <a:noFill/>
              </a:ln>
              <a:solidFill>
                <a:schemeClr val="tx1"/>
              </a:solidFill>
              <a:effectLst/>
              <a:cs typeface="Aria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4308143" cy="16845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RDM Symbol.png"/>
          <p:cNvPicPr>
            <a:picLocks noChangeAspect="1"/>
          </p:cNvPicPr>
          <p:nvPr/>
        </p:nvPicPr>
        <p:blipFill rotWithShape="1">
          <a:blip r:embed="rId4" cstate="print">
            <a:extLst>
              <a:ext uri="{28A0092B-C50C-407E-A947-70E740481C1C}">
                <a14:useLocalDpi xmlns:a14="http://schemas.microsoft.com/office/drawing/2010/main"/>
              </a:ext>
            </a:extLst>
          </a:blip>
          <a:srcRect l="2945" t="36027" r="1655"/>
          <a:stretch/>
        </p:blipFill>
        <p:spPr>
          <a:xfrm>
            <a:off x="304800" y="659769"/>
            <a:ext cx="1981200" cy="561664"/>
          </a:xfrm>
          <a:prstGeom prst="rect">
            <a:avLst/>
          </a:prstGeom>
        </p:spPr>
      </p:pic>
      <p:pic>
        <p:nvPicPr>
          <p:cNvPr id="15" name="Picture 1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8077200" y="0"/>
            <a:ext cx="707500" cy="7286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p:nvSpPr>
        <p:spPr>
          <a:xfrm>
            <a:off x="7904043" y="685800"/>
            <a:ext cx="1087557" cy="461665"/>
          </a:xfrm>
          <a:prstGeom prst="rect">
            <a:avLst/>
          </a:prstGeom>
          <a:noFill/>
        </p:spPr>
        <p:txBody>
          <a:bodyPr wrap="none" rtlCol="0">
            <a:spAutoFit/>
          </a:bodyPr>
          <a:lstStyle/>
          <a:p>
            <a:r>
              <a:rPr lang="en-US" sz="1200" dirty="0" smtClean="0"/>
              <a:t>Supported  by</a:t>
            </a:r>
            <a:br>
              <a:rPr lang="en-US" sz="1200" dirty="0" smtClean="0"/>
            </a:br>
            <a:r>
              <a:rPr lang="en-US" sz="1200" dirty="0" smtClean="0"/>
              <a:t>DMR-1205608  </a:t>
            </a:r>
            <a:endParaRPr lang="en-US" sz="1200" dirty="0"/>
          </a:p>
        </p:txBody>
      </p:sp>
      <p:sp>
        <p:nvSpPr>
          <p:cNvPr id="2" name="TextBox 1"/>
          <p:cNvSpPr txBox="1"/>
          <p:nvPr/>
        </p:nvSpPr>
        <p:spPr>
          <a:xfrm>
            <a:off x="609600" y="2590800"/>
            <a:ext cx="8077200" cy="1815882"/>
          </a:xfrm>
          <a:prstGeom prst="rect">
            <a:avLst/>
          </a:prstGeom>
          <a:noFill/>
        </p:spPr>
        <p:txBody>
          <a:bodyPr wrap="square" rtlCol="0">
            <a:spAutoFit/>
          </a:bodyPr>
          <a:lstStyle/>
          <a:p>
            <a:r>
              <a:rPr lang="en-US" sz="1600" b="1" dirty="0" smtClean="0">
                <a:solidFill>
                  <a:srgbClr val="003300"/>
                </a:solidFill>
                <a:cs typeface="Arial"/>
              </a:rPr>
              <a:t>Impact/Benefits:  </a:t>
            </a:r>
            <a:r>
              <a:rPr lang="en-US" sz="1600" dirty="0" smtClean="0">
                <a:cs typeface="Arial"/>
              </a:rPr>
              <a:t>We used chemical exfoliation to prepare and deposit thin films of  </a:t>
            </a:r>
            <a:r>
              <a:rPr lang="en-US" sz="1600" dirty="0">
                <a:cs typeface="Arial"/>
              </a:rPr>
              <a:t>MoS</a:t>
            </a:r>
            <a:r>
              <a:rPr lang="en-US" sz="1600" baseline="-25000" dirty="0">
                <a:cs typeface="Arial"/>
              </a:rPr>
              <a:t>2</a:t>
            </a:r>
            <a:r>
              <a:rPr lang="en-US" sz="1600" dirty="0">
                <a:cs typeface="Arial"/>
              </a:rPr>
              <a:t> </a:t>
            </a:r>
            <a:r>
              <a:rPr lang="en-US" sz="1600" dirty="0" smtClean="0">
                <a:cs typeface="Arial"/>
              </a:rPr>
              <a:t> on silicon wafers and characterized the deposited films using SEM, EDS and a </a:t>
            </a:r>
            <a:r>
              <a:rPr lang="en-US" sz="1600" dirty="0" err="1" smtClean="0">
                <a:cs typeface="Arial"/>
              </a:rPr>
              <a:t>profilometer</a:t>
            </a:r>
            <a:r>
              <a:rPr lang="en-US" sz="1600" dirty="0" smtClean="0">
                <a:cs typeface="Arial"/>
              </a:rPr>
              <a:t>.</a:t>
            </a:r>
          </a:p>
          <a:p>
            <a:endParaRPr lang="en-US" sz="1600" dirty="0">
              <a:cs typeface="Arial"/>
            </a:endParaRPr>
          </a:p>
          <a:p>
            <a:r>
              <a:rPr lang="en-US" sz="1600" dirty="0" smtClean="0">
                <a:cs typeface="Arial"/>
              </a:rPr>
              <a:t>The research work was widely disseminated within Gallaudet and reached the deaf community.  The student intern gave a well received presentation to the Gallaudet University Board of Directors.  Moreover the inclusion of Deaf and Hard of Hearing interns contributes to cultural enrichment for hearing students, faculty and staff in the PRDM program</a:t>
            </a:r>
            <a:r>
              <a:rPr lang="en-US" sz="1600" dirty="0" smtClean="0"/>
              <a:t>.</a:t>
            </a:r>
            <a:endParaRPr lang="en-US" sz="1600" dirty="0" smtClean="0">
              <a:cs typeface="Arial"/>
            </a:endParaRPr>
          </a:p>
        </p:txBody>
      </p:sp>
      <p:pic>
        <p:nvPicPr>
          <p:cNvPr id="17" name="Picture 16"/>
          <p:cNvPicPr/>
          <p:nvPr/>
        </p:nvPicPr>
        <p:blipFill>
          <a:blip r:embed="rId7"/>
          <a:stretch>
            <a:fillRect/>
          </a:stretch>
        </p:blipFill>
        <p:spPr>
          <a:xfrm>
            <a:off x="5867400" y="4419600"/>
            <a:ext cx="2286000" cy="1828800"/>
          </a:xfrm>
          <a:prstGeom prst="rect">
            <a:avLst/>
          </a:prstGeom>
        </p:spPr>
      </p:pic>
      <p:sp>
        <p:nvSpPr>
          <p:cNvPr id="18" name="Rectangle 17"/>
          <p:cNvSpPr/>
          <p:nvPr/>
        </p:nvSpPr>
        <p:spPr>
          <a:xfrm>
            <a:off x="5181600" y="6300913"/>
            <a:ext cx="4267200" cy="523220"/>
          </a:xfrm>
          <a:prstGeom prst="rect">
            <a:avLst/>
          </a:prstGeom>
        </p:spPr>
        <p:txBody>
          <a:bodyPr wrap="square">
            <a:spAutoFit/>
          </a:bodyPr>
          <a:lstStyle/>
          <a:p>
            <a:r>
              <a:rPr lang="en-US" sz="1400" dirty="0" smtClean="0"/>
              <a:t>Ms</a:t>
            </a:r>
            <a:r>
              <a:rPr lang="en-US" sz="1400" dirty="0"/>
              <a:t>. </a:t>
            </a:r>
            <a:r>
              <a:rPr lang="en-US" sz="1400" dirty="0" err="1" smtClean="0"/>
              <a:t>Habtemichael</a:t>
            </a:r>
            <a:r>
              <a:rPr lang="en-US" sz="1400" dirty="0" smtClean="0"/>
              <a:t> a deaf student, using ASL to present her research at </a:t>
            </a:r>
            <a:r>
              <a:rPr lang="en-US" sz="1400" dirty="0"/>
              <a:t>Gallaudet University.</a:t>
            </a:r>
          </a:p>
        </p:txBody>
      </p:sp>
      <p:pic>
        <p:nvPicPr>
          <p:cNvPr id="3" name="Picture 2"/>
          <p:cNvPicPr>
            <a:picLocks noChangeAspect="1"/>
          </p:cNvPicPr>
          <p:nvPr/>
        </p:nvPicPr>
        <p:blipFill rotWithShape="1">
          <a:blip r:embed="rId8"/>
          <a:srcRect l="6541" t="14824" r="11214" b="25883"/>
          <a:stretch/>
        </p:blipFill>
        <p:spPr>
          <a:xfrm>
            <a:off x="6553200" y="609600"/>
            <a:ext cx="1261534" cy="573423"/>
          </a:xfrm>
          <a:prstGeom prst="rect">
            <a:avLst/>
          </a:prstGeom>
        </p:spPr>
      </p:pic>
    </p:spTree>
    <p:extLst>
      <p:ext uri="{BB962C8B-B14F-4D97-AF65-F5344CB8AC3E}">
        <p14:creationId xmlns:p14="http://schemas.microsoft.com/office/powerpoint/2010/main" val="74981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213</Words>
  <Application>Microsoft Office PowerPoint</Application>
  <PresentationFormat>On-screen Show (4:3)</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Nanotechnology at Gallaudet University:  Exfoliation of MoS 2 Paul S. Sabila, Amelework Habitemichael Gallaudet University Washington, DC</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HIGHLIGHTS:   PRDM GALLAUDET UNIVERSITY 2014-2015</dc:title>
  <dc:creator>Paul</dc:creator>
  <cp:lastModifiedBy>Paul</cp:lastModifiedBy>
  <cp:revision>15</cp:revision>
  <dcterms:created xsi:type="dcterms:W3CDTF">2015-07-20T15:16:32Z</dcterms:created>
  <dcterms:modified xsi:type="dcterms:W3CDTF">2015-07-23T17:29:49Z</dcterms:modified>
</cp:coreProperties>
</file>