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Lst>
  <p:notesMasterIdLst>
    <p:notesMasterId r:id="rId4"/>
  </p:notesMasterIdLst>
  <p:handoutMasterIdLst>
    <p:handoutMasterId r:id="rId5"/>
  </p:handoutMasterIdLst>
  <p:sldIdLst>
    <p:sldId id="288" r:id="rId3"/>
  </p:sldIdLst>
  <p:sldSz cx="9144000" cy="6858000" type="screen4x3"/>
  <p:notesSz cx="7010400" cy="9296400"/>
  <p:defaultTextStyle>
    <a:defPPr>
      <a:defRPr lang="en-US"/>
    </a:defPPr>
    <a:lvl1pPr algn="r"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r"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r"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r"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r"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800"/>
    <a:srgbClr val="501215"/>
    <a:srgbClr val="FFFF99"/>
    <a:srgbClr val="998019"/>
    <a:srgbClr val="B49859"/>
    <a:srgbClr val="4F0000"/>
    <a:srgbClr val="663333"/>
    <a:srgbClr val="F7F7F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95276" autoAdjust="0"/>
  </p:normalViewPr>
  <p:slideViewPr>
    <p:cSldViewPr showGuides="1">
      <p:cViewPr varScale="1">
        <p:scale>
          <a:sx n="122" d="100"/>
          <a:sy n="122" d="100"/>
        </p:scale>
        <p:origin x="1338"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FDBB6F0-0D85-448E-BFB4-4189DD83835C}" type="datetimeFigureOut">
              <a:rPr lang="en-US" smtClean="0"/>
              <a:pPr/>
              <a:t>6/16/2014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BB3C932-7875-4FF9-BBEC-383C2DC510B1}" type="slidenum">
              <a:rPr lang="en-US" smtClean="0"/>
              <a:pPr/>
              <a:t>‹#›</a:t>
            </a:fld>
            <a:endParaRPr lang="en-US"/>
          </a:p>
        </p:txBody>
      </p:sp>
    </p:spTree>
    <p:extLst>
      <p:ext uri="{BB962C8B-B14F-4D97-AF65-F5344CB8AC3E}">
        <p14:creationId xmlns:p14="http://schemas.microsoft.com/office/powerpoint/2010/main" val="187384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3177" tIns="46589" rIns="93177" bIns="46589" numCol="1" anchor="t" anchorCtr="0" compatLnSpc="1">
            <a:prstTxWarp prst="textNoShape">
              <a:avLst/>
            </a:prstTxWarp>
          </a:bodyPr>
          <a:lstStyle>
            <a:lvl1pPr algn="l">
              <a:defRPr sz="1200" smtClean="0">
                <a:latin typeface="Arial" charset="0"/>
                <a:ea typeface="ＭＳ Ｐゴシック" charset="0"/>
                <a:cs typeface="ＭＳ Ｐゴシック" charset="0"/>
              </a:defRPr>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3177" tIns="46589" rIns="93177" bIns="46589" numCol="1" anchor="t" anchorCtr="0" compatLnSpc="1">
            <a:prstTxWarp prst="textNoShape">
              <a:avLst/>
            </a:prstTxWarp>
          </a:bodyPr>
          <a:lstStyle>
            <a:lvl1pPr>
              <a:defRPr sz="1200" smtClean="0">
                <a:latin typeface="Arial" charset="0"/>
                <a:ea typeface="ＭＳ Ｐゴシック" charset="0"/>
                <a:cs typeface="ＭＳ Ｐゴシック" charset="0"/>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934720" y="4415790"/>
            <a:ext cx="5140960" cy="41833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3177" tIns="46589" rIns="93177" bIns="46589" numCol="1" anchor="b" anchorCtr="0" compatLnSpc="1">
            <a:prstTxWarp prst="textNoShape">
              <a:avLst/>
            </a:prstTxWarp>
          </a:bodyPr>
          <a:lstStyle>
            <a:lvl1pPr algn="l">
              <a:defRPr sz="1200" smtClean="0">
                <a:latin typeface="Arial" charset="0"/>
                <a:ea typeface="ＭＳ Ｐゴシック" charset="0"/>
                <a:cs typeface="ＭＳ Ｐゴシック" charset="0"/>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3177" tIns="46589" rIns="93177" bIns="46589" numCol="1" anchor="b" anchorCtr="0" compatLnSpc="1">
            <a:prstTxWarp prst="textNoShape">
              <a:avLst/>
            </a:prstTxWarp>
          </a:bodyPr>
          <a:lstStyle>
            <a:lvl1pPr>
              <a:defRPr sz="1200"/>
            </a:lvl1pPr>
          </a:lstStyle>
          <a:p>
            <a:fld id="{EE927DB1-1729-4554-98EF-466372399FC6}" type="slidenum">
              <a:rPr lang="en-US"/>
              <a:pPr/>
              <a:t>‹#›</a:t>
            </a:fld>
            <a:endParaRPr lang="en-US" dirty="0"/>
          </a:p>
        </p:txBody>
      </p:sp>
    </p:spTree>
    <p:extLst>
      <p:ext uri="{BB962C8B-B14F-4D97-AF65-F5344CB8AC3E}">
        <p14:creationId xmlns:p14="http://schemas.microsoft.com/office/powerpoint/2010/main" val="1531106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9220" name="Picture 4" descr="http://www.nsf.gov/images/logos/nsf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42294" y="3361102"/>
            <a:ext cx="824928" cy="82989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180PX-~1.PNG"/>
          <p:cNvPicPr>
            <a:picLocks noChangeAspect="1"/>
          </p:cNvPicPr>
          <p:nvPr userDrawn="1"/>
        </p:nvPicPr>
        <p:blipFill>
          <a:blip r:embed="rId3"/>
          <a:stretch>
            <a:fillRect/>
          </a:stretch>
        </p:blipFill>
        <p:spPr>
          <a:xfrm>
            <a:off x="1143000" y="3460205"/>
            <a:ext cx="806995" cy="806995"/>
          </a:xfrm>
          <a:prstGeom prst="rect">
            <a:avLst/>
          </a:prstGeom>
        </p:spPr>
      </p:pic>
      <p:pic>
        <p:nvPicPr>
          <p:cNvPr id="9" name="Picture 8" descr="NCCU_seal.png"/>
          <p:cNvPicPr>
            <a:picLocks noChangeAspect="1"/>
          </p:cNvPicPr>
          <p:nvPr userDrawn="1"/>
        </p:nvPicPr>
        <p:blipFill>
          <a:blip r:embed="rId4"/>
          <a:stretch>
            <a:fillRect/>
          </a:stretch>
        </p:blipFill>
        <p:spPr>
          <a:xfrm>
            <a:off x="7369714" y="3334672"/>
            <a:ext cx="900592" cy="932528"/>
          </a:xfrm>
          <a:prstGeom prst="rect">
            <a:avLst/>
          </a:prstGeom>
        </p:spPr>
      </p:pic>
      <p:pic>
        <p:nvPicPr>
          <p:cNvPr id="10" name="Picture 9" descr="175px-NC_State_Seal_svg.png"/>
          <p:cNvPicPr>
            <a:picLocks noChangeAspect="1"/>
          </p:cNvPicPr>
          <p:nvPr userDrawn="1"/>
        </p:nvPicPr>
        <p:blipFill>
          <a:blip r:embed="rId5"/>
          <a:stretch>
            <a:fillRect/>
          </a:stretch>
        </p:blipFill>
        <p:spPr>
          <a:xfrm>
            <a:off x="6092836" y="3392972"/>
            <a:ext cx="784578" cy="798028"/>
          </a:xfrm>
          <a:prstGeom prst="rect">
            <a:avLst/>
          </a:prstGeom>
        </p:spPr>
      </p:pic>
      <p:pic>
        <p:nvPicPr>
          <p:cNvPr id="11" name="Picture 10" descr="163px-UNC_Chapel_Hill_seal_svg.png"/>
          <p:cNvPicPr>
            <a:picLocks noChangeAspect="1"/>
          </p:cNvPicPr>
          <p:nvPr userDrawn="1"/>
        </p:nvPicPr>
        <p:blipFill>
          <a:blip r:embed="rId6"/>
          <a:stretch>
            <a:fillRect/>
          </a:stretch>
        </p:blipFill>
        <p:spPr>
          <a:xfrm>
            <a:off x="4869759" y="3460222"/>
            <a:ext cx="730778" cy="730778"/>
          </a:xfrm>
          <a:prstGeom prst="rect">
            <a:avLst/>
          </a:prstGeom>
        </p:spPr>
      </p:pic>
      <p:pic>
        <p:nvPicPr>
          <p:cNvPr id="12" name="Picture 11" descr="130px-Duke_University_Crest_svg.png"/>
          <p:cNvPicPr>
            <a:picLocks noChangeAspect="1"/>
          </p:cNvPicPr>
          <p:nvPr userDrawn="1"/>
        </p:nvPicPr>
        <p:blipFill>
          <a:blip r:embed="rId7"/>
          <a:stretch>
            <a:fillRect/>
          </a:stretch>
        </p:blipFill>
        <p:spPr>
          <a:xfrm>
            <a:off x="3759521" y="3401939"/>
            <a:ext cx="617939" cy="789061"/>
          </a:xfrm>
          <a:prstGeom prst="rect">
            <a:avLst/>
          </a:prstGeom>
        </p:spPr>
      </p:pic>
    </p:spTree>
    <p:extLst>
      <p:ext uri="{BB962C8B-B14F-4D97-AF65-F5344CB8AC3E}">
        <p14:creationId xmlns:p14="http://schemas.microsoft.com/office/powerpoint/2010/main" val="3643008251"/>
      </p:ext>
    </p:extLst>
  </p:cSld>
  <p:clrMapOvr>
    <a:overrideClrMapping bg1="lt1" tx1="dk1" bg2="lt2" tx2="dk2" accent1="accent1" accent2="accent2" accent3="accent3" accent4="accent4" accent5="accent5" accent6="accent6" hlink="hlink" folHlink="folHlink"/>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reeform 3"/>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5" name="Freeform 4"/>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6" name="Group 5"/>
          <p:cNvGrpSpPr/>
          <p:nvPr userDrawn="1"/>
        </p:nvGrpSpPr>
        <p:grpSpPr>
          <a:xfrm>
            <a:off x="37738" y="410888"/>
            <a:ext cx="796652" cy="1006001"/>
            <a:chOff x="1276350" y="1250950"/>
            <a:chExt cx="3600450" cy="4546600"/>
          </a:xfrm>
          <a:noFill/>
        </p:grpSpPr>
        <p:sp>
          <p:nvSpPr>
            <p:cNvPr id="7" name="Freeform 6"/>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Oval 7"/>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9" name="Oval 8"/>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0" name="Oval 9"/>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11" name="Group 10"/>
          <p:cNvGrpSpPr/>
          <p:nvPr userDrawn="1"/>
        </p:nvGrpSpPr>
        <p:grpSpPr>
          <a:xfrm>
            <a:off x="744811" y="924950"/>
            <a:ext cx="175546" cy="177647"/>
            <a:chOff x="855083" y="1082675"/>
            <a:chExt cx="1678567" cy="1698655"/>
          </a:xfrm>
          <a:effectLst>
            <a:glow rad="101600">
              <a:srgbClr val="B49859">
                <a:alpha val="60000"/>
              </a:srgbClr>
            </a:glow>
          </a:effectLst>
        </p:grpSpPr>
        <p:sp>
          <p:nvSpPr>
            <p:cNvPr id="12" name="Freeform 11"/>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3" name="Freeform 12"/>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4" name="Freeform 13"/>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5" name="Freeform 14"/>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6" name="Freeform 15"/>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7" name="Freeform 16"/>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3384128687"/>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reeform 3"/>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5" name="Freeform 4"/>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6" name="Group 5"/>
          <p:cNvGrpSpPr/>
          <p:nvPr userDrawn="1"/>
        </p:nvGrpSpPr>
        <p:grpSpPr>
          <a:xfrm>
            <a:off x="37738" y="410888"/>
            <a:ext cx="796652" cy="1006001"/>
            <a:chOff x="1276350" y="1250950"/>
            <a:chExt cx="3600450" cy="4546600"/>
          </a:xfrm>
          <a:noFill/>
        </p:grpSpPr>
        <p:sp>
          <p:nvSpPr>
            <p:cNvPr id="7" name="Freeform 6"/>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Oval 7"/>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9" name="Oval 8"/>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0" name="Oval 9"/>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11" name="Group 10"/>
          <p:cNvGrpSpPr/>
          <p:nvPr userDrawn="1"/>
        </p:nvGrpSpPr>
        <p:grpSpPr>
          <a:xfrm>
            <a:off x="744811" y="924950"/>
            <a:ext cx="175546" cy="177647"/>
            <a:chOff x="855083" y="1082675"/>
            <a:chExt cx="1678567" cy="1698655"/>
          </a:xfrm>
          <a:effectLst>
            <a:glow rad="101600">
              <a:srgbClr val="B49859">
                <a:alpha val="60000"/>
              </a:srgbClr>
            </a:glow>
          </a:effectLst>
        </p:grpSpPr>
        <p:sp>
          <p:nvSpPr>
            <p:cNvPr id="12" name="Freeform 11"/>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3" name="Freeform 12"/>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4" name="Freeform 13"/>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5" name="Freeform 14"/>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6" name="Freeform 15"/>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7" name="Freeform 16"/>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1108810115"/>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B9DFA7-4CD0-4CD3-BDDF-7A28353B7D1C}" type="datetimeFigureOut">
              <a:rPr lang="en-US" smtClean="0"/>
              <a:pPr/>
              <a:t>6/16/2014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1852776008"/>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9DFA7-4CD0-4CD3-BDDF-7A28353B7D1C}" type="datetimeFigureOut">
              <a:rPr lang="en-US" smtClean="0"/>
              <a:pPr/>
              <a:t>6/16/2014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925059811"/>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B9DFA7-4CD0-4CD3-BDDF-7A28353B7D1C}" type="datetimeFigureOut">
              <a:rPr lang="en-US" smtClean="0"/>
              <a:pPr/>
              <a:t>6/16/2014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4036101990"/>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B9DFA7-4CD0-4CD3-BDDF-7A28353B7D1C}" type="datetimeFigureOut">
              <a:rPr lang="en-US" smtClean="0"/>
              <a:pPr/>
              <a:t>6/16/2014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1579859116"/>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B9DFA7-4CD0-4CD3-BDDF-7A28353B7D1C}" type="datetimeFigureOut">
              <a:rPr lang="en-US" smtClean="0"/>
              <a:pPr/>
              <a:t>6/16/2014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525637849"/>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B9DFA7-4CD0-4CD3-BDDF-7A28353B7D1C}" type="datetimeFigureOut">
              <a:rPr lang="en-US" smtClean="0"/>
              <a:pPr/>
              <a:t>6/16/2014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2560722928"/>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9DFA7-4CD0-4CD3-BDDF-7A28353B7D1C}" type="datetimeFigureOut">
              <a:rPr lang="en-US" smtClean="0"/>
              <a:pPr/>
              <a:t>6/16/2014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1876016450"/>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B9DFA7-4CD0-4CD3-BDDF-7A28353B7D1C}" type="datetimeFigureOut">
              <a:rPr lang="en-US" smtClean="0"/>
              <a:pPr/>
              <a:t>6/16/2014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471434652"/>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6295108"/>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B9DFA7-4CD0-4CD3-BDDF-7A28353B7D1C}" type="datetimeFigureOut">
              <a:rPr lang="en-US" smtClean="0"/>
              <a:pPr/>
              <a:t>6/16/2014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2258152560"/>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9DFA7-4CD0-4CD3-BDDF-7A28353B7D1C}" type="datetimeFigureOut">
              <a:rPr lang="en-US" smtClean="0"/>
              <a:pPr/>
              <a:t>6/16/2014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3302952718"/>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9DFA7-4CD0-4CD3-BDDF-7A28353B7D1C}" type="datetimeFigureOut">
              <a:rPr lang="en-US" smtClean="0"/>
              <a:pPr/>
              <a:t>6/16/2014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2533283471"/>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reeform 3"/>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5" name="Freeform 4"/>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6" name="Group 5"/>
          <p:cNvGrpSpPr/>
          <p:nvPr userDrawn="1"/>
        </p:nvGrpSpPr>
        <p:grpSpPr>
          <a:xfrm>
            <a:off x="37738" y="410888"/>
            <a:ext cx="796652" cy="1006001"/>
            <a:chOff x="1276350" y="1250950"/>
            <a:chExt cx="3600450" cy="4546600"/>
          </a:xfrm>
          <a:noFill/>
        </p:grpSpPr>
        <p:sp>
          <p:nvSpPr>
            <p:cNvPr id="7" name="Freeform 6"/>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Oval 7"/>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9" name="Oval 8"/>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0" name="Oval 9"/>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11" name="Group 10"/>
          <p:cNvGrpSpPr/>
          <p:nvPr userDrawn="1"/>
        </p:nvGrpSpPr>
        <p:grpSpPr>
          <a:xfrm>
            <a:off x="744811" y="924950"/>
            <a:ext cx="175546" cy="177647"/>
            <a:chOff x="855083" y="1082675"/>
            <a:chExt cx="1678567" cy="1698655"/>
          </a:xfrm>
          <a:effectLst>
            <a:glow rad="101600">
              <a:srgbClr val="B49859">
                <a:alpha val="60000"/>
              </a:srgbClr>
            </a:glow>
          </a:effectLst>
        </p:grpSpPr>
        <p:sp>
          <p:nvSpPr>
            <p:cNvPr id="12" name="Freeform 11"/>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3" name="Freeform 12"/>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4" name="Freeform 13"/>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5" name="Freeform 14"/>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6" name="Freeform 15"/>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7" name="Freeform 16"/>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483050399"/>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reeform 4"/>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6" name="Freeform 5"/>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7" name="Group 6"/>
          <p:cNvGrpSpPr/>
          <p:nvPr userDrawn="1"/>
        </p:nvGrpSpPr>
        <p:grpSpPr>
          <a:xfrm>
            <a:off x="37738" y="410888"/>
            <a:ext cx="796652" cy="1006001"/>
            <a:chOff x="1276350" y="1250950"/>
            <a:chExt cx="3600450" cy="4546600"/>
          </a:xfrm>
          <a:noFill/>
        </p:grpSpPr>
        <p:sp>
          <p:nvSpPr>
            <p:cNvPr id="8" name="Freeform 7"/>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9" name="Oval 8"/>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0" name="Oval 9"/>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1" name="Oval 10"/>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12" name="Group 11"/>
          <p:cNvGrpSpPr/>
          <p:nvPr userDrawn="1"/>
        </p:nvGrpSpPr>
        <p:grpSpPr>
          <a:xfrm>
            <a:off x="744811" y="924950"/>
            <a:ext cx="175546" cy="177647"/>
            <a:chOff x="855083" y="1082675"/>
            <a:chExt cx="1678567" cy="1698655"/>
          </a:xfrm>
          <a:effectLst>
            <a:glow rad="101600">
              <a:srgbClr val="B49859">
                <a:alpha val="60000"/>
              </a:srgbClr>
            </a:glow>
          </a:effectLst>
        </p:grpSpPr>
        <p:sp>
          <p:nvSpPr>
            <p:cNvPr id="13" name="Freeform 12"/>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4" name="Freeform 13"/>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5" name="Freeform 14"/>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6" name="Freeform 15"/>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7" name="Freeform 16"/>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8" name="Freeform 17"/>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355003722"/>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Freeform 7"/>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9" name="Group 8"/>
          <p:cNvGrpSpPr/>
          <p:nvPr userDrawn="1"/>
        </p:nvGrpSpPr>
        <p:grpSpPr>
          <a:xfrm>
            <a:off x="37738" y="410888"/>
            <a:ext cx="796652" cy="1006001"/>
            <a:chOff x="1276350" y="1250950"/>
            <a:chExt cx="3600450" cy="4546600"/>
          </a:xfrm>
          <a:noFill/>
        </p:grpSpPr>
        <p:sp>
          <p:nvSpPr>
            <p:cNvPr id="10" name="Freeform 9"/>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1" name="Oval 10"/>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2" name="Oval 11"/>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3" name="Oval 12"/>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14" name="Group 13"/>
          <p:cNvGrpSpPr/>
          <p:nvPr userDrawn="1"/>
        </p:nvGrpSpPr>
        <p:grpSpPr>
          <a:xfrm>
            <a:off x="744811" y="924950"/>
            <a:ext cx="175546" cy="177647"/>
            <a:chOff x="855083" y="1082675"/>
            <a:chExt cx="1678567" cy="1698655"/>
          </a:xfrm>
          <a:effectLst>
            <a:glow rad="101600">
              <a:srgbClr val="B49859">
                <a:alpha val="60000"/>
              </a:srgbClr>
            </a:glow>
          </a:effectLst>
        </p:grpSpPr>
        <p:sp>
          <p:nvSpPr>
            <p:cNvPr id="15" name="Freeform 14"/>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6" name="Freeform 15"/>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7" name="Freeform 16"/>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8" name="Freeform 17"/>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9" name="Freeform 18"/>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20" name="Freeform 19"/>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793257617"/>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reeform 2"/>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4" name="Freeform 3"/>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5" name="Group 4"/>
          <p:cNvGrpSpPr/>
          <p:nvPr userDrawn="1"/>
        </p:nvGrpSpPr>
        <p:grpSpPr>
          <a:xfrm>
            <a:off x="37738" y="410888"/>
            <a:ext cx="796652" cy="1006001"/>
            <a:chOff x="1276350" y="1250950"/>
            <a:chExt cx="3600450" cy="4546600"/>
          </a:xfrm>
          <a:noFill/>
        </p:grpSpPr>
        <p:sp>
          <p:nvSpPr>
            <p:cNvPr id="6" name="Freeform 5"/>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7" name="Oval 6"/>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Oval 7"/>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9" name="Oval 8"/>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10" name="Group 9"/>
          <p:cNvGrpSpPr/>
          <p:nvPr userDrawn="1"/>
        </p:nvGrpSpPr>
        <p:grpSpPr>
          <a:xfrm>
            <a:off x="744811" y="924950"/>
            <a:ext cx="175546" cy="177647"/>
            <a:chOff x="855083" y="1082675"/>
            <a:chExt cx="1678567" cy="1698655"/>
          </a:xfrm>
          <a:effectLst>
            <a:glow rad="101600">
              <a:srgbClr val="B49859">
                <a:alpha val="60000"/>
              </a:srgbClr>
            </a:glow>
          </a:effectLst>
        </p:grpSpPr>
        <p:sp>
          <p:nvSpPr>
            <p:cNvPr id="11" name="Freeform 10"/>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2" name="Freeform 11"/>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3" name="Freeform 12"/>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4" name="Freeform 13"/>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5" name="Freeform 14"/>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6" name="Freeform 15"/>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1097167218"/>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3" name="Freeform 2"/>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4" name="Group 3"/>
          <p:cNvGrpSpPr/>
          <p:nvPr userDrawn="1"/>
        </p:nvGrpSpPr>
        <p:grpSpPr>
          <a:xfrm>
            <a:off x="37738" y="410888"/>
            <a:ext cx="796652" cy="1006001"/>
            <a:chOff x="1276350" y="1250950"/>
            <a:chExt cx="3600450" cy="4546600"/>
          </a:xfrm>
          <a:noFill/>
        </p:grpSpPr>
        <p:sp>
          <p:nvSpPr>
            <p:cNvPr id="5" name="Freeform 4"/>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6" name="Oval 5"/>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7" name="Oval 6"/>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Oval 7"/>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9" name="Group 8"/>
          <p:cNvGrpSpPr/>
          <p:nvPr userDrawn="1"/>
        </p:nvGrpSpPr>
        <p:grpSpPr>
          <a:xfrm>
            <a:off x="744811" y="924950"/>
            <a:ext cx="175546" cy="177647"/>
            <a:chOff x="855083" y="1082675"/>
            <a:chExt cx="1678567" cy="1698655"/>
          </a:xfrm>
          <a:effectLst>
            <a:glow rad="101600">
              <a:srgbClr val="B49859">
                <a:alpha val="60000"/>
              </a:srgbClr>
            </a:glow>
          </a:effectLst>
        </p:grpSpPr>
        <p:sp>
          <p:nvSpPr>
            <p:cNvPr id="10" name="Freeform 9"/>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1" name="Freeform 10"/>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2" name="Freeform 11"/>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3" name="Freeform 12"/>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4" name="Freeform 13"/>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5" name="Freeform 14"/>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4082176852"/>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reeform 4"/>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6" name="Freeform 5"/>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7" name="Group 6"/>
          <p:cNvGrpSpPr/>
          <p:nvPr userDrawn="1"/>
        </p:nvGrpSpPr>
        <p:grpSpPr>
          <a:xfrm>
            <a:off x="37738" y="410888"/>
            <a:ext cx="796652" cy="1006001"/>
            <a:chOff x="1276350" y="1250950"/>
            <a:chExt cx="3600450" cy="4546600"/>
          </a:xfrm>
          <a:noFill/>
        </p:grpSpPr>
        <p:sp>
          <p:nvSpPr>
            <p:cNvPr id="8" name="Freeform 7"/>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9" name="Oval 8"/>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0" name="Oval 9"/>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1" name="Oval 10"/>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12" name="Group 11"/>
          <p:cNvGrpSpPr/>
          <p:nvPr userDrawn="1"/>
        </p:nvGrpSpPr>
        <p:grpSpPr>
          <a:xfrm>
            <a:off x="744811" y="924950"/>
            <a:ext cx="175546" cy="177647"/>
            <a:chOff x="855083" y="1082675"/>
            <a:chExt cx="1678567" cy="1698655"/>
          </a:xfrm>
          <a:effectLst>
            <a:glow rad="101600">
              <a:srgbClr val="B49859">
                <a:alpha val="60000"/>
              </a:srgbClr>
            </a:glow>
          </a:effectLst>
        </p:grpSpPr>
        <p:sp>
          <p:nvSpPr>
            <p:cNvPr id="13" name="Freeform 12"/>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4" name="Freeform 13"/>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5" name="Freeform 14"/>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6" name="Freeform 15"/>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7" name="Freeform 16"/>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8" name="Freeform 17"/>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2870947757"/>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reeform 4"/>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6" name="Freeform 5"/>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7" name="Group 6"/>
          <p:cNvGrpSpPr/>
          <p:nvPr userDrawn="1"/>
        </p:nvGrpSpPr>
        <p:grpSpPr>
          <a:xfrm>
            <a:off x="37738" y="410888"/>
            <a:ext cx="796652" cy="1006001"/>
            <a:chOff x="1276350" y="1250950"/>
            <a:chExt cx="3600450" cy="4546600"/>
          </a:xfrm>
          <a:noFill/>
        </p:grpSpPr>
        <p:sp>
          <p:nvSpPr>
            <p:cNvPr id="8" name="Freeform 7"/>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9" name="Oval 8"/>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0" name="Oval 9"/>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1" name="Oval 10"/>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12" name="Group 11"/>
          <p:cNvGrpSpPr/>
          <p:nvPr userDrawn="1"/>
        </p:nvGrpSpPr>
        <p:grpSpPr>
          <a:xfrm>
            <a:off x="744811" y="924950"/>
            <a:ext cx="175546" cy="177647"/>
            <a:chOff x="855083" y="1082675"/>
            <a:chExt cx="1678567" cy="1698655"/>
          </a:xfrm>
          <a:effectLst>
            <a:glow rad="101600">
              <a:srgbClr val="B49859">
                <a:alpha val="60000"/>
              </a:srgbClr>
            </a:glow>
          </a:effectLst>
        </p:grpSpPr>
        <p:sp>
          <p:nvSpPr>
            <p:cNvPr id="13" name="Freeform 12"/>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4" name="Freeform 13"/>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5" name="Freeform 14"/>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6" name="Freeform 15"/>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7" name="Freeform 16"/>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8" name="Freeform 17"/>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2947599220"/>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609600"/>
            <a:ext cx="69342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0" y="1981200"/>
            <a:ext cx="6934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advClick="0"/>
  <p:txStyles>
    <p:titleStyle>
      <a:lvl1pPr algn="ctr" rtl="0" eaLnBrk="1" fontAlgn="base" hangingPunct="1">
        <a:spcBef>
          <a:spcPct val="0"/>
        </a:spcBef>
        <a:spcAft>
          <a:spcPct val="0"/>
        </a:spcAft>
        <a:defRPr sz="2800" b="1">
          <a:solidFill>
            <a:srgbClr val="501215"/>
          </a:solidFill>
          <a:latin typeface="+mj-lt"/>
          <a:ea typeface="+mj-ea"/>
          <a:cs typeface="+mj-cs"/>
        </a:defRPr>
      </a:lvl1pPr>
      <a:lvl2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2pPr>
      <a:lvl3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3pPr>
      <a:lvl4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4pPr>
      <a:lvl5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9DFA7-4CD0-4CD3-BDDF-7A28353B7D1C}" type="datetimeFigureOut">
              <a:rPr lang="en-US" smtClean="0"/>
              <a:pPr/>
              <a:t>6/16/2014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26400509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2"/>
          <a:srcRect r="6321"/>
          <a:stretch/>
        </p:blipFill>
        <p:spPr>
          <a:xfrm>
            <a:off x="6664192" y="3886200"/>
            <a:ext cx="2367546" cy="1714500"/>
          </a:xfrm>
          <a:prstGeom prst="rect">
            <a:avLst/>
          </a:prstGeom>
        </p:spPr>
      </p:pic>
      <p:sp>
        <p:nvSpPr>
          <p:cNvPr id="6" name="TextBox 5"/>
          <p:cNvSpPr txBox="1"/>
          <p:nvPr/>
        </p:nvSpPr>
        <p:spPr>
          <a:xfrm>
            <a:off x="1371600" y="136512"/>
            <a:ext cx="6476999" cy="1369606"/>
          </a:xfrm>
          <a:prstGeom prst="rect">
            <a:avLst/>
          </a:prstGeom>
          <a:noFill/>
        </p:spPr>
        <p:txBody>
          <a:bodyPr wrap="square" rtlCol="0">
            <a:spAutoFit/>
          </a:bodyPr>
          <a:lstStyle/>
          <a:p>
            <a:pPr algn="ctr"/>
            <a:r>
              <a:rPr lang="en-US" sz="1600" b="1" u="sng" dirty="0" smtClean="0">
                <a:latin typeface="Arial"/>
                <a:cs typeface="Arial"/>
              </a:rPr>
              <a:t>Texas State University PREM</a:t>
            </a:r>
            <a:r>
              <a:rPr lang="en-US" sz="1600" b="1" dirty="0" smtClean="0">
                <a:latin typeface="Arial"/>
                <a:cs typeface="Arial"/>
              </a:rPr>
              <a:t>: Center on Interfaces in Materials.  </a:t>
            </a:r>
          </a:p>
          <a:p>
            <a:pPr algn="ctr"/>
            <a:r>
              <a:rPr lang="en-US" sz="1600" b="1" dirty="0" smtClean="0">
                <a:latin typeface="Arial"/>
                <a:cs typeface="Arial"/>
              </a:rPr>
              <a:t>A Partnership with the Research Triangle MRSEC</a:t>
            </a:r>
          </a:p>
          <a:p>
            <a:pPr algn="ctr"/>
            <a:endParaRPr lang="en-US" sz="1100" b="1" dirty="0" smtClean="0">
              <a:latin typeface="Arial"/>
              <a:cs typeface="Arial"/>
            </a:endParaRPr>
          </a:p>
          <a:p>
            <a:pPr algn="ctr"/>
            <a:r>
              <a:rPr lang="en-US" sz="2000" b="1" dirty="0" smtClean="0">
                <a:latin typeface="Arial"/>
                <a:cs typeface="Arial"/>
              </a:rPr>
              <a:t>Organic Nanostructures for </a:t>
            </a:r>
            <a:r>
              <a:rPr lang="en-US" sz="2000" b="1" dirty="0" err="1" smtClean="0">
                <a:latin typeface="Arial"/>
                <a:cs typeface="Arial"/>
              </a:rPr>
              <a:t>Photothermal</a:t>
            </a:r>
            <a:r>
              <a:rPr lang="en-US" sz="2000" b="1" dirty="0" smtClean="0">
                <a:latin typeface="Arial"/>
                <a:cs typeface="Arial"/>
              </a:rPr>
              <a:t> </a:t>
            </a:r>
          </a:p>
          <a:p>
            <a:pPr algn="ctr"/>
            <a:r>
              <a:rPr lang="en-US" sz="2000" b="1" dirty="0" smtClean="0">
                <a:latin typeface="Arial"/>
                <a:cs typeface="Arial"/>
              </a:rPr>
              <a:t>Ablation of Cancer</a:t>
            </a:r>
          </a:p>
        </p:txBody>
      </p:sp>
      <p:sp>
        <p:nvSpPr>
          <p:cNvPr id="3" name="TextBox 2"/>
          <p:cNvSpPr txBox="1"/>
          <p:nvPr/>
        </p:nvSpPr>
        <p:spPr>
          <a:xfrm>
            <a:off x="152400" y="2596039"/>
            <a:ext cx="3581400" cy="4185761"/>
          </a:xfrm>
          <a:prstGeom prst="rect">
            <a:avLst/>
          </a:prstGeom>
          <a:noFill/>
        </p:spPr>
        <p:txBody>
          <a:bodyPr wrap="square" rtlCol="0">
            <a:spAutoFit/>
          </a:bodyPr>
          <a:lstStyle/>
          <a:p>
            <a:pPr marL="0" lvl="1" algn="just"/>
            <a:r>
              <a:rPr lang="en-US" sz="1400" dirty="0" smtClean="0"/>
              <a:t>Texas State University team members have developed conductive-polymer based nanostructures that can be used as probes for </a:t>
            </a:r>
            <a:r>
              <a:rPr lang="en-US" sz="1400" dirty="0" err="1" smtClean="0"/>
              <a:t>photothermal</a:t>
            </a:r>
            <a:r>
              <a:rPr lang="en-US" sz="1400" dirty="0" smtClean="0"/>
              <a:t> ablation of cancer. These agents can induce cell ablation through the conversion of </a:t>
            </a:r>
            <a:r>
              <a:rPr lang="en-US" sz="1400" dirty="0" err="1" smtClean="0"/>
              <a:t>photoenergy</a:t>
            </a:r>
            <a:r>
              <a:rPr lang="en-US" sz="1400" dirty="0" smtClean="0"/>
              <a:t> into heat, and can therefore be used for laser-induced localized anti-cancer therapy. Key agent characteristics include high absorption of light in the near infrared region, sub-200 nm size, colloidal stability, and ability to convert absorbed energy into heat. This work has been featured in local magazines and newspapers, highlighted on the local news, presented in award-winning posters, and recognized with an ACS Excellence in Graduate Polymer Research Award and a Texas State University Doctoral Research Support Fellowship. </a:t>
            </a:r>
            <a:endParaRPr lang="en-US" sz="1400" dirty="0" smtClean="0">
              <a:latin typeface="+mj-lt"/>
              <a:cs typeface="Times New Roman" pitchFamily="18" charset="0"/>
            </a:endParaRPr>
          </a:p>
        </p:txBody>
      </p:sp>
      <p:grpSp>
        <p:nvGrpSpPr>
          <p:cNvPr id="15" name="Group 14"/>
          <p:cNvGrpSpPr/>
          <p:nvPr/>
        </p:nvGrpSpPr>
        <p:grpSpPr>
          <a:xfrm>
            <a:off x="7937615" y="363189"/>
            <a:ext cx="1206385" cy="932211"/>
            <a:chOff x="-1638300" y="1552578"/>
            <a:chExt cx="1402840" cy="1084018"/>
          </a:xfrm>
        </p:grpSpPr>
        <p:sp>
          <p:nvSpPr>
            <p:cNvPr id="12" name="Rectangle 11"/>
            <p:cNvSpPr/>
            <p:nvPr/>
          </p:nvSpPr>
          <p:spPr bwMode="auto">
            <a:xfrm>
              <a:off x="-1638300" y="1552578"/>
              <a:ext cx="1333500" cy="913807"/>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600793"/>
              <a:ext cx="1364740" cy="1035803"/>
            </a:xfrm>
            <a:prstGeom prst="rect">
              <a:avLst/>
            </a:prstGeom>
          </p:spPr>
        </p:pic>
      </p:grpSp>
      <p:grpSp>
        <p:nvGrpSpPr>
          <p:cNvPr id="17" name="Group 16"/>
          <p:cNvGrpSpPr/>
          <p:nvPr/>
        </p:nvGrpSpPr>
        <p:grpSpPr>
          <a:xfrm>
            <a:off x="76200" y="213838"/>
            <a:ext cx="1143602" cy="1157762"/>
            <a:chOff x="15842" y="212083"/>
            <a:chExt cx="1279557" cy="1295401"/>
          </a:xfrm>
        </p:grpSpPr>
        <p:sp>
          <p:nvSpPr>
            <p:cNvPr id="18" name="Rectangle 17"/>
            <p:cNvSpPr/>
            <p:nvPr userDrawn="1"/>
          </p:nvSpPr>
          <p:spPr bwMode="auto">
            <a:xfrm>
              <a:off x="15842" y="212083"/>
              <a:ext cx="1279557" cy="1295401"/>
            </a:xfrm>
            <a:prstGeom prst="rect">
              <a:avLst/>
            </a:prstGeom>
            <a:solidFill>
              <a:schemeClr val="bg1"/>
            </a:solidFill>
            <a:ln w="19050" cap="flat" cmpd="sng" algn="ctr">
              <a:solidFill>
                <a:srgbClr val="50121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9" name="Freeform 18"/>
            <p:cNvSpPr/>
            <p:nvPr/>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20" name="Freeform 19"/>
            <p:cNvSpPr/>
            <p:nvPr/>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21" name="Group 20"/>
            <p:cNvGrpSpPr/>
            <p:nvPr/>
          </p:nvGrpSpPr>
          <p:grpSpPr>
            <a:xfrm>
              <a:off x="37738" y="410888"/>
              <a:ext cx="796652" cy="1006001"/>
              <a:chOff x="1276350" y="1250950"/>
              <a:chExt cx="3600450" cy="4546600"/>
            </a:xfrm>
            <a:noFill/>
          </p:grpSpPr>
          <p:sp>
            <p:nvSpPr>
              <p:cNvPr id="29" name="Freeform 28"/>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30" name="Oval 29"/>
              <p:cNvSpPr/>
              <p:nvPr/>
            </p:nvSpPr>
            <p:spPr>
              <a:xfrm>
                <a:off x="1374603" y="3080281"/>
                <a:ext cx="152401" cy="152401"/>
              </a:xfrm>
              <a:prstGeom prst="ellipse">
                <a:avLst/>
              </a:prstGeom>
              <a:grpFill/>
              <a:ln w="6350">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31" name="Oval 30"/>
              <p:cNvSpPr/>
              <p:nvPr/>
            </p:nvSpPr>
            <p:spPr>
              <a:xfrm>
                <a:off x="4412672" y="4114800"/>
                <a:ext cx="152400" cy="152400"/>
              </a:xfrm>
              <a:prstGeom prst="ellipse">
                <a:avLst/>
              </a:prstGeom>
              <a:grpFill/>
              <a:ln w="6350">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32" name="Oval 31"/>
              <p:cNvSpPr/>
              <p:nvPr/>
            </p:nvSpPr>
            <p:spPr>
              <a:xfrm>
                <a:off x="4666672" y="5507184"/>
                <a:ext cx="152400" cy="152400"/>
              </a:xfrm>
              <a:prstGeom prst="ellipse">
                <a:avLst/>
              </a:prstGeom>
              <a:grpFill/>
              <a:ln w="6350">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22" name="Group 21"/>
            <p:cNvGrpSpPr/>
            <p:nvPr userDrawn="1"/>
          </p:nvGrpSpPr>
          <p:grpSpPr>
            <a:xfrm>
              <a:off x="753760" y="909126"/>
              <a:ext cx="175545" cy="177648"/>
              <a:chOff x="855088" y="1082676"/>
              <a:chExt cx="1678553" cy="1698660"/>
            </a:xfrm>
            <a:effectLst>
              <a:glow rad="25400">
                <a:srgbClr val="998019"/>
              </a:glow>
            </a:effectLst>
          </p:grpSpPr>
          <p:sp>
            <p:nvSpPr>
              <p:cNvPr id="23" name="Freeform 22"/>
              <p:cNvSpPr/>
              <p:nvPr/>
            </p:nvSpPr>
            <p:spPr>
              <a:xfrm>
                <a:off x="914391" y="1095374"/>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24" name="Freeform 23"/>
              <p:cNvSpPr/>
              <p:nvPr/>
            </p:nvSpPr>
            <p:spPr>
              <a:xfrm>
                <a:off x="1513677" y="1082676"/>
                <a:ext cx="200027" cy="860422"/>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25" name="Freeform 24"/>
              <p:cNvSpPr/>
              <p:nvPr/>
            </p:nvSpPr>
            <p:spPr>
              <a:xfrm rot="4319339">
                <a:off x="1991042" y="1294993"/>
                <a:ext cx="200027"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26" name="Freeform 25"/>
              <p:cNvSpPr/>
              <p:nvPr/>
            </p:nvSpPr>
            <p:spPr>
              <a:xfrm rot="8578107">
                <a:off x="1942792" y="1799952"/>
                <a:ext cx="200027"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27" name="Freeform 26"/>
              <p:cNvSpPr/>
              <p:nvPr/>
            </p:nvSpPr>
            <p:spPr>
              <a:xfrm rot="12918613">
                <a:off x="1448476" y="1920911"/>
                <a:ext cx="200027"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28" name="Freeform 27"/>
              <p:cNvSpPr/>
              <p:nvPr/>
            </p:nvSpPr>
            <p:spPr>
              <a:xfrm rot="17271012">
                <a:off x="1185287" y="1483455"/>
                <a:ext cx="200027"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sp>
        <p:nvSpPr>
          <p:cNvPr id="16" name="Rectangle 15"/>
          <p:cNvSpPr/>
          <p:nvPr/>
        </p:nvSpPr>
        <p:spPr bwMode="auto">
          <a:xfrm>
            <a:off x="1371600" y="1447800"/>
            <a:ext cx="6477000" cy="76201"/>
          </a:xfrm>
          <a:prstGeom prst="rect">
            <a:avLst/>
          </a:prstGeom>
          <a:solidFill>
            <a:srgbClr val="50121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7" name="Rectangle 36"/>
          <p:cNvSpPr/>
          <p:nvPr/>
        </p:nvSpPr>
        <p:spPr bwMode="auto">
          <a:xfrm>
            <a:off x="1371600" y="81971"/>
            <a:ext cx="6477000" cy="85047"/>
          </a:xfrm>
          <a:prstGeom prst="rect">
            <a:avLst/>
          </a:prstGeom>
          <a:solidFill>
            <a:srgbClr val="B498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extBox 1"/>
          <p:cNvSpPr txBox="1"/>
          <p:nvPr/>
        </p:nvSpPr>
        <p:spPr>
          <a:xfrm>
            <a:off x="0" y="1622048"/>
            <a:ext cx="9144000" cy="892552"/>
          </a:xfrm>
          <a:prstGeom prst="rect">
            <a:avLst/>
          </a:prstGeom>
          <a:noFill/>
        </p:spPr>
        <p:txBody>
          <a:bodyPr wrap="square" rtlCol="0">
            <a:spAutoFit/>
          </a:bodyPr>
          <a:lstStyle/>
          <a:p>
            <a:pPr algn="ctr"/>
            <a:r>
              <a:rPr lang="en-US" sz="1600" i="1" dirty="0" smtClean="0">
                <a:latin typeface="Arial"/>
                <a:cs typeface="Arial"/>
              </a:rPr>
              <a:t>Travis Cantu,</a:t>
            </a:r>
            <a:r>
              <a:rPr lang="en-US" sz="1600" i="1" baseline="30000" dirty="0" smtClean="0">
                <a:latin typeface="Arial"/>
                <a:cs typeface="Arial"/>
              </a:rPr>
              <a:t>1</a:t>
            </a:r>
            <a:r>
              <a:rPr lang="en-US" sz="1600" i="1" dirty="0" smtClean="0">
                <a:latin typeface="Arial"/>
                <a:cs typeface="Arial"/>
              </a:rPr>
              <a:t> Kyle Walsh,</a:t>
            </a:r>
            <a:r>
              <a:rPr lang="en-US" sz="1600" i="1" baseline="30000" dirty="0">
                <a:latin typeface="Arial"/>
                <a:cs typeface="Arial"/>
              </a:rPr>
              <a:t> 2</a:t>
            </a:r>
            <a:r>
              <a:rPr lang="en-US" sz="1600" i="1" dirty="0" smtClean="0">
                <a:latin typeface="Arial"/>
                <a:cs typeface="Arial"/>
              </a:rPr>
              <a:t> </a:t>
            </a:r>
            <a:r>
              <a:rPr lang="en-US" sz="1600" i="1" dirty="0" err="1" smtClean="0">
                <a:latin typeface="Arial"/>
                <a:cs typeface="Arial"/>
              </a:rPr>
              <a:t>Varun</a:t>
            </a:r>
            <a:r>
              <a:rPr lang="en-US" sz="1600" i="1" dirty="0" smtClean="0">
                <a:latin typeface="Arial"/>
                <a:cs typeface="Arial"/>
              </a:rPr>
              <a:t> Pattani,</a:t>
            </a:r>
            <a:r>
              <a:rPr lang="en-US" sz="1600" i="1" baseline="30000" dirty="0" smtClean="0">
                <a:latin typeface="Arial"/>
                <a:cs typeface="Arial"/>
              </a:rPr>
              <a:t>3</a:t>
            </a:r>
            <a:r>
              <a:rPr lang="en-US" sz="1600" i="1" dirty="0" smtClean="0">
                <a:latin typeface="Arial"/>
                <a:cs typeface="Arial"/>
              </a:rPr>
              <a:t> James Tunnell,</a:t>
            </a:r>
            <a:r>
              <a:rPr lang="en-US" sz="1600" i="1" baseline="30000" dirty="0" smtClean="0">
                <a:latin typeface="Arial"/>
                <a:cs typeface="Arial"/>
              </a:rPr>
              <a:t>3</a:t>
            </a:r>
            <a:r>
              <a:rPr lang="en-US" sz="1600" i="1" dirty="0" smtClean="0">
                <a:latin typeface="Arial"/>
                <a:cs typeface="Arial"/>
              </a:rPr>
              <a:t> Jennifer Irvin,</a:t>
            </a:r>
            <a:r>
              <a:rPr lang="en-US" sz="1600" i="1" baseline="30000" dirty="0">
                <a:latin typeface="Arial"/>
                <a:cs typeface="Arial"/>
              </a:rPr>
              <a:t> </a:t>
            </a:r>
            <a:r>
              <a:rPr lang="en-US" sz="1600" i="1" baseline="30000" dirty="0" smtClean="0">
                <a:latin typeface="Arial"/>
                <a:cs typeface="Arial"/>
              </a:rPr>
              <a:t>1,2</a:t>
            </a:r>
            <a:r>
              <a:rPr lang="en-US" sz="1600" i="1" dirty="0" smtClean="0">
                <a:latin typeface="Arial"/>
                <a:cs typeface="Arial"/>
              </a:rPr>
              <a:t> Tania Betancourt </a:t>
            </a:r>
            <a:r>
              <a:rPr lang="en-US" sz="1600" i="1" baseline="30000" dirty="0" smtClean="0">
                <a:latin typeface="Arial"/>
                <a:cs typeface="Arial"/>
              </a:rPr>
              <a:t>1,2</a:t>
            </a:r>
            <a:endParaRPr lang="en-US" sz="1600" i="1" dirty="0" smtClean="0">
              <a:latin typeface="Arial"/>
              <a:cs typeface="Arial"/>
            </a:endParaRPr>
          </a:p>
          <a:p>
            <a:pPr marL="228600" indent="-228600" algn="ctr">
              <a:buAutoNum type="arabicPeriod"/>
            </a:pPr>
            <a:r>
              <a:rPr lang="en-US" sz="1200" i="1" dirty="0" smtClean="0">
                <a:latin typeface="Arial"/>
                <a:cs typeface="Arial"/>
              </a:rPr>
              <a:t>Materials Science, Engineering, and Commercialization Program, Texas State University</a:t>
            </a:r>
          </a:p>
          <a:p>
            <a:pPr marL="228600" indent="-228600" algn="ctr">
              <a:buFontTx/>
              <a:buAutoNum type="arabicPeriod"/>
            </a:pPr>
            <a:r>
              <a:rPr lang="en-US" sz="1200" i="1" dirty="0">
                <a:latin typeface="Arial"/>
                <a:cs typeface="Arial"/>
              </a:rPr>
              <a:t>Department of Chemistry and Biochemistry, Texas State University</a:t>
            </a:r>
          </a:p>
          <a:p>
            <a:pPr marL="228600" indent="-228600" algn="ctr">
              <a:buAutoNum type="arabicPeriod"/>
            </a:pPr>
            <a:r>
              <a:rPr lang="en-US" sz="1200" i="1" dirty="0" smtClean="0">
                <a:latin typeface="Arial"/>
                <a:cs typeface="Arial"/>
              </a:rPr>
              <a:t>Department of Biomedical Engineering, The University of Texas at Austin</a:t>
            </a:r>
          </a:p>
        </p:txBody>
      </p:sp>
      <p:pic>
        <p:nvPicPr>
          <p:cNvPr id="33" name="Picture 32"/>
          <p:cNvPicPr/>
          <p:nvPr/>
        </p:nvPicPr>
        <p:blipFill rotWithShape="1">
          <a:blip r:embed="rId4"/>
          <a:srcRect l="1" r="1" b="57447"/>
          <a:stretch/>
        </p:blipFill>
        <p:spPr>
          <a:xfrm>
            <a:off x="3695700" y="2590800"/>
            <a:ext cx="5260340" cy="1333500"/>
          </a:xfrm>
          <a:prstGeom prst="rect">
            <a:avLst/>
          </a:prstGeom>
        </p:spPr>
      </p:pic>
      <p:pic>
        <p:nvPicPr>
          <p:cNvPr id="5" name="Picture 4"/>
          <p:cNvPicPr>
            <a:picLocks noChangeAspect="1"/>
          </p:cNvPicPr>
          <p:nvPr/>
        </p:nvPicPr>
        <p:blipFill rotWithShape="1">
          <a:blip r:embed="rId5"/>
          <a:srcRect l="3007" t="2284" r="2094"/>
          <a:stretch/>
        </p:blipFill>
        <p:spPr>
          <a:xfrm>
            <a:off x="3810000" y="3888412"/>
            <a:ext cx="2767392" cy="1815427"/>
          </a:xfrm>
          <a:prstGeom prst="rect">
            <a:avLst/>
          </a:prstGeom>
        </p:spPr>
      </p:pic>
      <p:sp>
        <p:nvSpPr>
          <p:cNvPr id="8" name="TextBox 7"/>
          <p:cNvSpPr txBox="1"/>
          <p:nvPr/>
        </p:nvSpPr>
        <p:spPr>
          <a:xfrm>
            <a:off x="3543300" y="5791200"/>
            <a:ext cx="5638800" cy="400110"/>
          </a:xfrm>
          <a:prstGeom prst="rect">
            <a:avLst/>
          </a:prstGeom>
          <a:noFill/>
        </p:spPr>
        <p:txBody>
          <a:bodyPr wrap="square" rtlCol="0">
            <a:spAutoFit/>
          </a:bodyPr>
          <a:lstStyle/>
          <a:p>
            <a:pPr algn="l"/>
            <a:endParaRPr lang="en-US" sz="2000" dirty="0" smtClean="0">
              <a:latin typeface="Times New Roman" pitchFamily="18" charset="0"/>
              <a:cs typeface="Times New Roman" pitchFamily="18" charset="0"/>
            </a:endParaRPr>
          </a:p>
        </p:txBody>
      </p:sp>
      <p:sp>
        <p:nvSpPr>
          <p:cNvPr id="9" name="TextBox 8"/>
          <p:cNvSpPr txBox="1"/>
          <p:nvPr/>
        </p:nvSpPr>
        <p:spPr>
          <a:xfrm>
            <a:off x="3962400" y="5715000"/>
            <a:ext cx="5105400" cy="1015663"/>
          </a:xfrm>
          <a:prstGeom prst="rect">
            <a:avLst/>
          </a:prstGeom>
          <a:noFill/>
        </p:spPr>
        <p:txBody>
          <a:bodyPr wrap="square" rtlCol="0">
            <a:spAutoFit/>
          </a:bodyPr>
          <a:lstStyle/>
          <a:p>
            <a:pPr algn="just"/>
            <a:r>
              <a:rPr lang="en-US" sz="1200" b="1" dirty="0" smtClean="0">
                <a:latin typeface="Arial"/>
                <a:cs typeface="Arial"/>
              </a:rPr>
              <a:t>Figure 1. </a:t>
            </a:r>
            <a:r>
              <a:rPr lang="en-US" sz="1200" dirty="0" smtClean="0">
                <a:latin typeface="Arial"/>
                <a:cs typeface="Arial"/>
              </a:rPr>
              <a:t>(A) Structure of conductive polymer. (B) Absorption spectrum of nanostructures in suspension. (C) Transmission electron microscopy image of nanostructures. (D) </a:t>
            </a:r>
            <a:r>
              <a:rPr lang="en-US" sz="1200" dirty="0" err="1" smtClean="0">
                <a:latin typeface="Arial"/>
                <a:cs typeface="Arial"/>
              </a:rPr>
              <a:t>Cytocompatibility</a:t>
            </a:r>
            <a:r>
              <a:rPr lang="en-US" sz="1200" dirty="0" smtClean="0">
                <a:latin typeface="Arial"/>
                <a:cs typeface="Arial"/>
              </a:rPr>
              <a:t> of nanostructures in SKOV-3 ovarian cancer cells. (E) </a:t>
            </a:r>
            <a:r>
              <a:rPr lang="en-US" sz="1200" dirty="0" err="1" smtClean="0">
                <a:latin typeface="Arial"/>
                <a:cs typeface="Arial"/>
              </a:rPr>
              <a:t>Photothermal</a:t>
            </a:r>
            <a:r>
              <a:rPr lang="en-US" sz="1200" dirty="0" smtClean="0">
                <a:latin typeface="Arial"/>
                <a:cs typeface="Arial"/>
              </a:rPr>
              <a:t> response of nanostructure suspension. </a:t>
            </a:r>
          </a:p>
        </p:txBody>
      </p:sp>
      <p:sp>
        <p:nvSpPr>
          <p:cNvPr id="11" name="TextBox 10"/>
          <p:cNvSpPr txBox="1"/>
          <p:nvPr/>
        </p:nvSpPr>
        <p:spPr>
          <a:xfrm>
            <a:off x="3657600" y="3886200"/>
            <a:ext cx="228600" cy="276999"/>
          </a:xfrm>
          <a:prstGeom prst="rect">
            <a:avLst/>
          </a:prstGeom>
          <a:noFill/>
        </p:spPr>
        <p:txBody>
          <a:bodyPr wrap="square" rtlCol="0">
            <a:spAutoFit/>
          </a:bodyPr>
          <a:lstStyle/>
          <a:p>
            <a:pPr algn="l"/>
            <a:r>
              <a:rPr lang="en-US" sz="1200" b="1" dirty="0" smtClean="0">
                <a:latin typeface="Arial"/>
                <a:cs typeface="Arial"/>
              </a:rPr>
              <a:t>D</a:t>
            </a:r>
          </a:p>
        </p:txBody>
      </p:sp>
      <p:sp>
        <p:nvSpPr>
          <p:cNvPr id="35" name="TextBox 34"/>
          <p:cNvSpPr txBox="1"/>
          <p:nvPr/>
        </p:nvSpPr>
        <p:spPr>
          <a:xfrm>
            <a:off x="6553200" y="3837801"/>
            <a:ext cx="228600" cy="276999"/>
          </a:xfrm>
          <a:prstGeom prst="rect">
            <a:avLst/>
          </a:prstGeom>
          <a:noFill/>
        </p:spPr>
        <p:txBody>
          <a:bodyPr wrap="square" rtlCol="0">
            <a:spAutoFit/>
          </a:bodyPr>
          <a:lstStyle/>
          <a:p>
            <a:pPr algn="l"/>
            <a:r>
              <a:rPr lang="en-US" sz="1200" b="1" dirty="0" smtClean="0">
                <a:latin typeface="Arial"/>
                <a:cs typeface="Arial"/>
              </a:rPr>
              <a:t>E</a:t>
            </a:r>
          </a:p>
        </p:txBody>
      </p:sp>
      <p:sp>
        <p:nvSpPr>
          <p:cNvPr id="4" name="TextBox 3"/>
          <p:cNvSpPr txBox="1"/>
          <p:nvPr/>
        </p:nvSpPr>
        <p:spPr>
          <a:xfrm>
            <a:off x="7533504" y="6527509"/>
            <a:ext cx="1420582" cy="338554"/>
          </a:xfrm>
          <a:prstGeom prst="rect">
            <a:avLst/>
          </a:prstGeom>
          <a:noFill/>
        </p:spPr>
        <p:txBody>
          <a:bodyPr wrap="none" rtlCol="0">
            <a:spAutoFit/>
          </a:bodyPr>
          <a:lstStyle/>
          <a:p>
            <a:pPr algn="l"/>
            <a:r>
              <a:rPr lang="en-US" sz="1600" dirty="0" smtClean="0">
                <a:latin typeface="Times New Roman" pitchFamily="18" charset="0"/>
                <a:cs typeface="Times New Roman" pitchFamily="18" charset="0"/>
              </a:rPr>
              <a:t>DMR 1205670</a:t>
            </a:r>
            <a:endParaRPr lang="en-US" sz="1600" dirty="0" smtClean="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Template_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txDef>
      <a:spPr>
        <a:noFill/>
      </a:spPr>
      <a:bodyPr wrap="square" rtlCol="0">
        <a:spAutoFit/>
      </a:bodyPr>
      <a:lstStyle>
        <a:defPPr algn="l">
          <a:defRPr sz="2000" dirty="0" smtClean="0">
            <a:latin typeface="Times New Roman" pitchFamily="18" charset="0"/>
            <a:cs typeface="Times New Roman" pitchFamily="18"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Template_1</Template>
  <TotalTime>13127</TotalTime>
  <Words>250</Words>
  <Application>Microsoft Office PowerPoint</Application>
  <PresentationFormat>On-screen Show (4:3)</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ＭＳ Ｐゴシック</vt:lpstr>
      <vt:lpstr>Arial</vt:lpstr>
      <vt:lpstr>Calibri</vt:lpstr>
      <vt:lpstr>Times</vt:lpstr>
      <vt:lpstr>Times New Roman</vt:lpstr>
      <vt:lpstr>Template_1</vt:lpstr>
      <vt:lpstr>Custom Design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Texas State User</dc:creator>
  <cp:lastModifiedBy>Brittain, William J</cp:lastModifiedBy>
  <cp:revision>360</cp:revision>
  <cp:lastPrinted>2012-07-26T14:29:42Z</cp:lastPrinted>
  <dcterms:created xsi:type="dcterms:W3CDTF">2012-07-25T20:45:27Z</dcterms:created>
  <dcterms:modified xsi:type="dcterms:W3CDTF">2014-06-16T13:40:35Z</dcterms:modified>
</cp:coreProperties>
</file>