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B131D"/>
    <a:srgbClr val="003BB0"/>
    <a:srgbClr val="008080"/>
    <a:srgbClr val="006600"/>
    <a:srgbClr val="000066"/>
    <a:srgbClr val="66CCFF"/>
    <a:srgbClr val="CC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kim4\Dropbox\3D&amp;4D%20Printing%20Research\Electric%20poling%20assisted%203DP\FTIR%20analysis\2016-11-29_Corona%20poling\CP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3573929020099"/>
          <c:y val="6.0975609756097601E-2"/>
          <c:w val="0.82668341853127103"/>
          <c:h val="0.77960045044258597"/>
        </c:manualLayout>
      </c:layout>
      <c:lineChart>
        <c:grouping val="standard"/>
        <c:varyColors val="0"/>
        <c:ser>
          <c:idx val="1"/>
          <c:order val="0"/>
          <c:tx>
            <c:strRef>
              <c:f>'Nomalized-modified'!$AM$7</c:f>
              <c:strCache>
                <c:ptCount val="1"/>
                <c:pt idx="0">
                  <c:v>764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98A44190-1800-4FD4-9BE7-0B238080E43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AD12979-61DF-4230-9638-A0A8E9E2E0F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0BBA682-DDFC-4178-8C8E-C58B67BBBDC3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28AB808-1912-4C9D-927F-809F714534B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0DFA1E1-83C1-46E7-9925-5C5F6059830D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F390F45-3125-4322-B8CA-B33DC1DD7D8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'Nomalized-modified'!$AQ$9:$AQ$14</c:f>
              <c:strCache>
                <c:ptCount val="6"/>
                <c:pt idx="0">
                  <c:v>Raw PVDF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9</c:v>
                </c:pt>
                <c:pt idx="5">
                  <c:v>12</c:v>
                </c:pt>
              </c:strCache>
            </c:strRef>
          </c:cat>
          <c:val>
            <c:numRef>
              <c:f>'Nomalized-modified'!$AU$9:$AU$14</c:f>
              <c:numCache>
                <c:formatCode>General</c:formatCode>
                <c:ptCount val="6"/>
                <c:pt idx="0">
                  <c:v>42.046444165853949</c:v>
                </c:pt>
                <c:pt idx="1">
                  <c:v>46.114710505403828</c:v>
                </c:pt>
                <c:pt idx="2">
                  <c:v>49.89093149131223</c:v>
                </c:pt>
                <c:pt idx="3">
                  <c:v>51.761729551079597</c:v>
                </c:pt>
                <c:pt idx="4">
                  <c:v>53.484549525620267</c:v>
                </c:pt>
                <c:pt idx="5">
                  <c:v>56.829114952953752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8524184"/>
        <c:axId val="390634984"/>
      </c:lineChart>
      <c:catAx>
        <c:axId val="308524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800"/>
                  <a:t>Applied electric voltage (kV)</a:t>
                </a:r>
              </a:p>
            </c:rich>
          </c:tx>
          <c:layout>
            <c:manualLayout>
              <c:xMode val="edge"/>
              <c:yMode val="edge"/>
              <c:x val="0.28086748440045789"/>
              <c:y val="0.885717252661149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90634984"/>
        <c:crosses val="autoZero"/>
        <c:auto val="1"/>
        <c:lblAlgn val="ctr"/>
        <c:lblOffset val="100"/>
        <c:noMultiLvlLbl val="0"/>
      </c:catAx>
      <c:valAx>
        <c:axId val="390634984"/>
        <c:scaling>
          <c:orientation val="minMax"/>
          <c:max val="70"/>
          <c:min val="20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l-GR" sz="900" b="0" i="0" baseline="0">
                    <a:effectLst/>
                  </a:rPr>
                  <a:t>β</a:t>
                </a:r>
                <a:r>
                  <a:rPr lang="en-US" sz="900" b="0" i="0" baseline="0">
                    <a:effectLst/>
                  </a:rPr>
                  <a:t>-phase </a:t>
                </a:r>
                <a:r>
                  <a:rPr lang="en-US" sz="900" b="0" i="0" baseline="0">
                    <a:solidFill>
                      <a:sysClr val="windowText" lastClr="000000"/>
                    </a:solidFill>
                    <a:effectLst/>
                  </a:rPr>
                  <a:t>content</a:t>
                </a:r>
                <a:r>
                  <a:rPr lang="en-US" sz="900" b="0" i="0" baseline="0">
                    <a:effectLst/>
                  </a:rPr>
                  <a:t> (%)</a:t>
                </a:r>
                <a:endParaRPr lang="en-US" sz="200">
                  <a:effectLst/>
                </a:endParaRPr>
              </a:p>
            </c:rich>
          </c:tx>
          <c:layout>
            <c:manualLayout>
              <c:xMode val="edge"/>
              <c:yMode val="edge"/>
              <c:x val="1.7400382808421801E-2"/>
              <c:y val="0.20576351938876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8524184"/>
        <c:crosses val="autoZero"/>
        <c:crossBetween val="between"/>
        <c:majorUnit val="5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5A599CB6-FE36-4D36-B640-7CAB9744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21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211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851F238D-CE76-466D-B47D-7A8F3D74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476" indent="-286722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886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641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4395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3150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904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0659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9413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680DA8-6E07-4859-8409-5F6EB5EFE4B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NOTES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5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8D30-D15F-4816-96C2-8684B4F6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808F-9730-41D9-AEE2-486AD228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CC01-5BE3-400D-A2DD-4D7BE7C0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5F0-BDF1-473A-AD01-E7BA24AD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1B96-5A75-4C3A-BD8F-CDCBAB20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2A17-7C34-4751-9D32-FD1AB8D3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FE9-DA6A-47EA-8CDA-93A62C6D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5E3-5C05-4151-A332-D8081C8D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D949-DBA9-4617-BD01-9C2F495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984B-865B-40A6-B1D4-65AA86C8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3E10-E6C7-4D40-B3B2-0E18EE3A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136B3-5882-4D9D-A3E8-29F3D041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4" y="25928"/>
            <a:ext cx="7775575" cy="1102150"/>
          </a:xfrm>
          <a:noFill/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Integrated 3D printing with </a:t>
            </a:r>
            <a:r>
              <a:rPr lang="en-US" sz="2000" b="1" i="1" dirty="0" smtClean="0">
                <a:solidFill>
                  <a:schemeClr val="accent2"/>
                </a:solidFill>
              </a:rPr>
              <a:t>in-situ</a:t>
            </a:r>
            <a:r>
              <a:rPr lang="en-US" sz="2000" b="1" dirty="0" smtClean="0">
                <a:solidFill>
                  <a:schemeClr val="accent2"/>
                </a:solidFill>
              </a:rPr>
              <a:t> functionalization of piezoelectric nanocomposites</a:t>
            </a:r>
            <a:r>
              <a:rPr lang="en-US" sz="1100" b="1" dirty="0" smtClean="0">
                <a:solidFill>
                  <a:schemeClr val="accent2"/>
                </a:solidFill>
              </a:rPr>
              <a:t/>
            </a:r>
            <a:br>
              <a:rPr lang="en-US" sz="1100" b="1" dirty="0" smtClean="0">
                <a:solidFill>
                  <a:schemeClr val="accent2"/>
                </a:solidFill>
              </a:rPr>
            </a:br>
            <a:r>
              <a:rPr lang="en-US" sz="1800" b="1" dirty="0" err="1" smtClean="0">
                <a:solidFill>
                  <a:srgbClr val="C00000"/>
                </a:solidFill>
              </a:rPr>
              <a:t>Yirong</a:t>
            </a:r>
            <a:r>
              <a:rPr lang="en-US" sz="1800" b="1" dirty="0" smtClean="0">
                <a:solidFill>
                  <a:srgbClr val="C00000"/>
                </a:solidFill>
              </a:rPr>
              <a:t> Lin (</a:t>
            </a:r>
            <a:r>
              <a:rPr lang="en-US" sz="1800" b="1" i="1" dirty="0" smtClean="0">
                <a:solidFill>
                  <a:srgbClr val="C00000"/>
                </a:solidFill>
              </a:rPr>
              <a:t>University of Texas at El Paso</a:t>
            </a:r>
            <a:r>
              <a:rPr lang="en-US" sz="1800" b="1" dirty="0" smtClean="0">
                <a:solidFill>
                  <a:srgbClr val="C00000"/>
                </a:solidFill>
              </a:rPr>
              <a:t>), </a:t>
            </a:r>
            <a:r>
              <a:rPr lang="en-US" sz="1800" b="1" dirty="0" smtClean="0">
                <a:solidFill>
                  <a:schemeClr val="hlink"/>
                </a:solidFill>
              </a:rPr>
              <a:t>DMR-1205302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2054" name="Rectangle 37"/>
          <p:cNvSpPr>
            <a:spLocks noChangeArrowheads="1"/>
          </p:cNvSpPr>
          <p:nvPr/>
        </p:nvSpPr>
        <p:spPr bwMode="auto">
          <a:xfrm>
            <a:off x="3737112" y="1379271"/>
            <a:ext cx="5330687" cy="51771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 descr="http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" y="118750"/>
            <a:ext cx="991555" cy="9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541315" y="1483744"/>
            <a:ext cx="3708487" cy="3589624"/>
            <a:chOff x="0" y="-137716"/>
            <a:chExt cx="3317583" cy="299910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37716"/>
              <a:ext cx="3269615" cy="2540635"/>
            </a:xfrm>
            <a:prstGeom prst="rect">
              <a:avLst/>
            </a:prstGeom>
          </p:spPr>
        </p:pic>
        <p:sp>
          <p:nvSpPr>
            <p:cNvPr id="12" name="Text Box 3"/>
            <p:cNvSpPr txBox="1"/>
            <p:nvPr/>
          </p:nvSpPr>
          <p:spPr>
            <a:xfrm>
              <a:off x="121381" y="2402919"/>
              <a:ext cx="3196202" cy="45847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dirty="0" smtClean="0">
                  <a:solidFill>
                    <a:srgbClr val="002060"/>
                  </a:solidFill>
                  <a:effectLst/>
                  <a:ea typeface="Calibri" charset="0"/>
                  <a:cs typeface="Times New Roman" charset="0"/>
                </a:rPr>
                <a:t>Figure: </a:t>
              </a:r>
              <a:r>
                <a:rPr lang="en-US" sz="900" dirty="0">
                  <a:solidFill>
                    <a:srgbClr val="002060"/>
                  </a:solidFill>
                  <a:effectLst/>
                  <a:ea typeface="Calibri" charset="0"/>
                  <a:cs typeface="Times New Roman" charset="0"/>
                </a:rPr>
                <a:t>Schematic view of 3D printing with in-situ functionalization of nanocomposites</a:t>
              </a:r>
              <a:endParaRPr lang="en-US" sz="1100" dirty="0">
                <a:solidFill>
                  <a:srgbClr val="002060"/>
                </a:solidFill>
                <a:effectLst/>
                <a:ea typeface="Calibri" charset="0"/>
                <a:cs typeface="Times New Roman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15927" y="1779687"/>
            <a:ext cx="34026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002060"/>
                </a:solidFill>
              </a:rPr>
              <a:t>Our research supported by the NSF PREM project studied the synthesis, fabrication, and characterization of advanced materials for </a:t>
            </a:r>
            <a:r>
              <a:rPr lang="en-US" sz="1400" dirty="0" smtClean="0">
                <a:solidFill>
                  <a:srgbClr val="002060"/>
                </a:solidFill>
              </a:rPr>
              <a:t>sensing, energy harvesting, </a:t>
            </a:r>
            <a:r>
              <a:rPr lang="en-US" sz="1400" dirty="0">
                <a:solidFill>
                  <a:srgbClr val="002060"/>
                </a:solidFill>
              </a:rPr>
              <a:t>and storage. </a:t>
            </a:r>
          </a:p>
          <a:p>
            <a:pPr algn="just"/>
            <a:endParaRPr lang="en-US" sz="1400" dirty="0">
              <a:solidFill>
                <a:srgbClr val="002060"/>
              </a:solidFill>
            </a:endParaRPr>
          </a:p>
          <a:p>
            <a:pPr algn="just"/>
            <a:r>
              <a:rPr lang="en-US" sz="1400" dirty="0">
                <a:solidFill>
                  <a:srgbClr val="002060"/>
                </a:solidFill>
              </a:rPr>
              <a:t>Our </a:t>
            </a:r>
            <a:r>
              <a:rPr lang="en-US" sz="1400" dirty="0" smtClean="0">
                <a:solidFill>
                  <a:srgbClr val="002060"/>
                </a:solidFill>
              </a:rPr>
              <a:t>integrated 3D printing with </a:t>
            </a:r>
            <a:r>
              <a:rPr lang="en-US" sz="1400" i="1" dirty="0" smtClean="0">
                <a:solidFill>
                  <a:srgbClr val="002060"/>
                </a:solidFill>
              </a:rPr>
              <a:t>in-situ</a:t>
            </a:r>
            <a:r>
              <a:rPr lang="en-US" sz="1400" dirty="0" smtClean="0">
                <a:solidFill>
                  <a:srgbClr val="002060"/>
                </a:solidFill>
              </a:rPr>
              <a:t> functionalization of piezoelectric nanocomposite enabled us design nanocomposites with engineered properties towards different applications such as pressure sensing, self-cleaning, steam harvesting, vibration and thermal energy harvesting.  Our research results generated 5 journal (1 accepted, 4 under review) papers this reporting period, and 1 proposal funded by DOE.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238" y="5056763"/>
            <a:ext cx="2524963" cy="1344037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236923594"/>
              </p:ext>
            </p:extLst>
          </p:nvPr>
        </p:nvGraphicFramePr>
        <p:xfrm>
          <a:off x="6451884" y="4980114"/>
          <a:ext cx="2509048" cy="148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02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Integrated 3D printing with in-situ functionalization of piezoelectric nanocomposites Yirong Lin (University of Texas at El Paso), DMR-1205302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Mayrita</dc:creator>
  <cp:lastModifiedBy>UTEPCSS</cp:lastModifiedBy>
  <cp:revision>104</cp:revision>
  <cp:lastPrinted>2014-07-10T15:47:56Z</cp:lastPrinted>
  <dcterms:created xsi:type="dcterms:W3CDTF">2004-08-07T03:10:56Z</dcterms:created>
  <dcterms:modified xsi:type="dcterms:W3CDTF">2017-04-05T19:40:33Z</dcterms:modified>
</cp:coreProperties>
</file>