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B131D"/>
    <a:srgbClr val="003BB0"/>
    <a:srgbClr val="008080"/>
    <a:srgbClr val="006600"/>
    <a:srgbClr val="000066"/>
    <a:srgbClr val="66CCFF"/>
    <a:srgbClr val="CC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6754" autoAdjust="0"/>
  </p:normalViewPr>
  <p:slideViewPr>
    <p:cSldViewPr snapToGrid="0">
      <p:cViewPr varScale="1">
        <p:scale>
          <a:sx n="109" d="100"/>
          <a:sy n="109"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defTabSz="935031">
              <a:defRPr sz="1200" smtClean="0"/>
            </a:lvl1pPr>
          </a:lstStyle>
          <a:p>
            <a:pPr>
              <a:defRPr/>
            </a:pPr>
            <a:endParaRPr lang="en-US"/>
          </a:p>
        </p:txBody>
      </p:sp>
      <p:sp>
        <p:nvSpPr>
          <p:cNvPr id="17411" name="Rectangle 3"/>
          <p:cNvSpPr>
            <a:spLocks noGrp="1" noChangeArrowheads="1"/>
          </p:cNvSpPr>
          <p:nvPr>
            <p:ph type="dt" sz="quarter" idx="1"/>
          </p:nvPr>
        </p:nvSpPr>
        <p:spPr bwMode="auto">
          <a:xfrm>
            <a:off x="3994614"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defTabSz="935031">
              <a:defRPr sz="1200" smtClean="0"/>
            </a:lvl1pPr>
          </a:lstStyle>
          <a:p>
            <a:pPr>
              <a:defRPr/>
            </a:pPr>
            <a:endParaRPr lang="en-US"/>
          </a:p>
        </p:txBody>
      </p:sp>
      <p:sp>
        <p:nvSpPr>
          <p:cNvPr id="17412" name="Rectangle 4"/>
          <p:cNvSpPr>
            <a:spLocks noGrp="1" noChangeArrowheads="1"/>
          </p:cNvSpPr>
          <p:nvPr>
            <p:ph type="ftr" sz="quarter" idx="2"/>
          </p:nvPr>
        </p:nvSpPr>
        <p:spPr bwMode="auto">
          <a:xfrm>
            <a:off x="0" y="8841738"/>
            <a:ext cx="3057053" cy="465773"/>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defTabSz="935031">
              <a:defRPr sz="1200" smtClean="0"/>
            </a:lvl1pPr>
          </a:lstStyle>
          <a:p>
            <a:pPr>
              <a:defRPr/>
            </a:pPr>
            <a:endParaRPr lang="en-US"/>
          </a:p>
        </p:txBody>
      </p:sp>
      <p:sp>
        <p:nvSpPr>
          <p:cNvPr id="17413" name="Rectangle 5"/>
          <p:cNvSpPr>
            <a:spLocks noGrp="1" noChangeArrowheads="1"/>
          </p:cNvSpPr>
          <p:nvPr>
            <p:ph type="sldNum" sz="quarter" idx="3"/>
          </p:nvPr>
        </p:nvSpPr>
        <p:spPr bwMode="auto">
          <a:xfrm>
            <a:off x="3994614" y="8841738"/>
            <a:ext cx="3057053" cy="465773"/>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defTabSz="935031">
              <a:defRPr sz="1200" smtClean="0"/>
            </a:lvl1pPr>
          </a:lstStyle>
          <a:p>
            <a:pPr>
              <a:defRPr/>
            </a:pPr>
            <a:fld id="{5A599CB6-FE36-4D36-B640-7CAB9744E7F1}" type="slidenum">
              <a:rPr lang="en-US"/>
              <a:pPr>
                <a:defRPr/>
              </a:pPr>
              <a:t>‹#›</a:t>
            </a:fld>
            <a:endParaRPr lang="en-US"/>
          </a:p>
        </p:txBody>
      </p:sp>
    </p:spTree>
    <p:extLst>
      <p:ext uri="{BB962C8B-B14F-4D97-AF65-F5344CB8AC3E}">
        <p14:creationId xmlns:p14="http://schemas.microsoft.com/office/powerpoint/2010/main" val="1683383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defTabSz="935031">
              <a:defRPr sz="1200" smtClean="0"/>
            </a:lvl1pPr>
          </a:lstStyle>
          <a:p>
            <a:pPr>
              <a:defRPr/>
            </a:pPr>
            <a:endParaRPr lang="en-US"/>
          </a:p>
        </p:txBody>
      </p:sp>
      <p:sp>
        <p:nvSpPr>
          <p:cNvPr id="9219" name="Rectangle 3"/>
          <p:cNvSpPr>
            <a:spLocks noGrp="1" noChangeArrowheads="1"/>
          </p:cNvSpPr>
          <p:nvPr>
            <p:ph type="dt" idx="1"/>
          </p:nvPr>
        </p:nvSpPr>
        <p:spPr bwMode="auto">
          <a:xfrm>
            <a:off x="3996211"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defTabSz="935031">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40756" y="4422459"/>
            <a:ext cx="5171754" cy="4188778"/>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43328"/>
            <a:ext cx="3057053" cy="465772"/>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defTabSz="935031">
              <a:defRPr sz="1200" smtClean="0"/>
            </a:lvl1pPr>
          </a:lstStyle>
          <a:p>
            <a:pPr>
              <a:defRPr/>
            </a:pPr>
            <a:endParaRPr lang="en-US"/>
          </a:p>
        </p:txBody>
      </p:sp>
      <p:sp>
        <p:nvSpPr>
          <p:cNvPr id="9223" name="Rectangle 7"/>
          <p:cNvSpPr>
            <a:spLocks noGrp="1" noChangeArrowheads="1"/>
          </p:cNvSpPr>
          <p:nvPr>
            <p:ph type="sldNum" sz="quarter" idx="5"/>
          </p:nvPr>
        </p:nvSpPr>
        <p:spPr bwMode="auto">
          <a:xfrm>
            <a:off x="3996211" y="8843328"/>
            <a:ext cx="3057053" cy="465772"/>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defTabSz="935031">
              <a:defRPr sz="1200" smtClean="0"/>
            </a:lvl1pPr>
          </a:lstStyle>
          <a:p>
            <a:pPr>
              <a:defRPr/>
            </a:pPr>
            <a:fld id="{851F238D-CE76-466D-B47D-7A8F3D74AE99}" type="slidenum">
              <a:rPr lang="en-US"/>
              <a:pPr>
                <a:defRPr/>
              </a:pPr>
              <a:t>‹#›</a:t>
            </a:fld>
            <a:endParaRPr lang="en-US"/>
          </a:p>
        </p:txBody>
      </p:sp>
    </p:spTree>
    <p:extLst>
      <p:ext uri="{BB962C8B-B14F-4D97-AF65-F5344CB8AC3E}">
        <p14:creationId xmlns:p14="http://schemas.microsoft.com/office/powerpoint/2010/main" val="2908512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1" eaLnBrk="0" hangingPunct="0">
              <a:defRPr>
                <a:solidFill>
                  <a:schemeClr val="tx1"/>
                </a:solidFill>
                <a:latin typeface="Arial" charset="0"/>
              </a:defRPr>
            </a:lvl1pPr>
            <a:lvl2pPr marL="745476" indent="-286722" defTabSz="935031" eaLnBrk="0" hangingPunct="0">
              <a:defRPr>
                <a:solidFill>
                  <a:schemeClr val="tx1"/>
                </a:solidFill>
                <a:latin typeface="Arial" charset="0"/>
              </a:defRPr>
            </a:lvl2pPr>
            <a:lvl3pPr marL="1146886" indent="-229377" defTabSz="935031" eaLnBrk="0" hangingPunct="0">
              <a:defRPr>
                <a:solidFill>
                  <a:schemeClr val="tx1"/>
                </a:solidFill>
                <a:latin typeface="Arial" charset="0"/>
              </a:defRPr>
            </a:lvl3pPr>
            <a:lvl4pPr marL="1605641" indent="-229377" defTabSz="935031" eaLnBrk="0" hangingPunct="0">
              <a:defRPr>
                <a:solidFill>
                  <a:schemeClr val="tx1"/>
                </a:solidFill>
                <a:latin typeface="Arial" charset="0"/>
              </a:defRPr>
            </a:lvl4pPr>
            <a:lvl5pPr marL="2064395" indent="-229377" defTabSz="935031" eaLnBrk="0" hangingPunct="0">
              <a:defRPr>
                <a:solidFill>
                  <a:schemeClr val="tx1"/>
                </a:solidFill>
                <a:latin typeface="Arial" charset="0"/>
              </a:defRPr>
            </a:lvl5pPr>
            <a:lvl6pPr marL="2523150" indent="-229377" defTabSz="935031" eaLnBrk="0" fontAlgn="base" hangingPunct="0">
              <a:spcBef>
                <a:spcPct val="0"/>
              </a:spcBef>
              <a:spcAft>
                <a:spcPct val="0"/>
              </a:spcAft>
              <a:defRPr>
                <a:solidFill>
                  <a:schemeClr val="tx1"/>
                </a:solidFill>
                <a:latin typeface="Arial" charset="0"/>
              </a:defRPr>
            </a:lvl6pPr>
            <a:lvl7pPr marL="2981904" indent="-229377" defTabSz="935031" eaLnBrk="0" fontAlgn="base" hangingPunct="0">
              <a:spcBef>
                <a:spcPct val="0"/>
              </a:spcBef>
              <a:spcAft>
                <a:spcPct val="0"/>
              </a:spcAft>
              <a:defRPr>
                <a:solidFill>
                  <a:schemeClr val="tx1"/>
                </a:solidFill>
                <a:latin typeface="Arial" charset="0"/>
              </a:defRPr>
            </a:lvl7pPr>
            <a:lvl8pPr marL="3440659" indent="-229377" defTabSz="935031" eaLnBrk="0" fontAlgn="base" hangingPunct="0">
              <a:spcBef>
                <a:spcPct val="0"/>
              </a:spcBef>
              <a:spcAft>
                <a:spcPct val="0"/>
              </a:spcAft>
              <a:defRPr>
                <a:solidFill>
                  <a:schemeClr val="tx1"/>
                </a:solidFill>
                <a:latin typeface="Arial" charset="0"/>
              </a:defRPr>
            </a:lvl8pPr>
            <a:lvl9pPr marL="3899413" indent="-229377" defTabSz="935031" eaLnBrk="0" fontAlgn="base" hangingPunct="0">
              <a:spcBef>
                <a:spcPct val="0"/>
              </a:spcBef>
              <a:spcAft>
                <a:spcPct val="0"/>
              </a:spcAft>
              <a:defRPr>
                <a:solidFill>
                  <a:schemeClr val="tx1"/>
                </a:solidFill>
                <a:latin typeface="Arial" charset="0"/>
              </a:defRPr>
            </a:lvl9pPr>
          </a:lstStyle>
          <a:p>
            <a:pPr eaLnBrk="1" hangingPunct="1"/>
            <a:fld id="{93680DA8-6E07-4859-8409-5F6EB5EFE4B0}" type="slidenum">
              <a:rPr lang="en-US"/>
              <a:pPr eaLnBrk="1" hangingPunct="1"/>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Arial" charset="0"/>
                <a:ea typeface="+mn-ea"/>
                <a:cs typeface="+mn-cs"/>
              </a:rPr>
              <a:t>NOTES</a:t>
            </a:r>
          </a:p>
        </p:txBody>
      </p:sp>
    </p:spTree>
    <p:extLst>
      <p:ext uri="{BB962C8B-B14F-4D97-AF65-F5344CB8AC3E}">
        <p14:creationId xmlns:p14="http://schemas.microsoft.com/office/powerpoint/2010/main" val="238252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6C8D30-D15F-4816-96C2-8684B4F66185}" type="slidenum">
              <a:rPr lang="en-US"/>
              <a:pPr>
                <a:defRPr/>
              </a:pPr>
              <a:t>‹#›</a:t>
            </a:fld>
            <a:endParaRPr lang="en-US"/>
          </a:p>
        </p:txBody>
      </p:sp>
    </p:spTree>
    <p:extLst>
      <p:ext uri="{BB962C8B-B14F-4D97-AF65-F5344CB8AC3E}">
        <p14:creationId xmlns:p14="http://schemas.microsoft.com/office/powerpoint/2010/main" val="333847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81808F-9730-41D9-AEE2-486AD2287060}" type="slidenum">
              <a:rPr lang="en-US"/>
              <a:pPr>
                <a:defRPr/>
              </a:pPr>
              <a:t>‹#›</a:t>
            </a:fld>
            <a:endParaRPr lang="en-US"/>
          </a:p>
        </p:txBody>
      </p:sp>
    </p:spTree>
    <p:extLst>
      <p:ext uri="{BB962C8B-B14F-4D97-AF65-F5344CB8AC3E}">
        <p14:creationId xmlns:p14="http://schemas.microsoft.com/office/powerpoint/2010/main" val="135642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F8CC01-5BE3-400D-A2DD-4D7BE7C046B7}" type="slidenum">
              <a:rPr lang="en-US"/>
              <a:pPr>
                <a:defRPr/>
              </a:pPr>
              <a:t>‹#›</a:t>
            </a:fld>
            <a:endParaRPr lang="en-US"/>
          </a:p>
        </p:txBody>
      </p:sp>
    </p:spTree>
    <p:extLst>
      <p:ext uri="{BB962C8B-B14F-4D97-AF65-F5344CB8AC3E}">
        <p14:creationId xmlns:p14="http://schemas.microsoft.com/office/powerpoint/2010/main" val="147773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1745F0-BDF1-473A-AD01-E7BA24AD88AD}" type="slidenum">
              <a:rPr lang="en-US"/>
              <a:pPr>
                <a:defRPr/>
              </a:pPr>
              <a:t>‹#›</a:t>
            </a:fld>
            <a:endParaRPr lang="en-US"/>
          </a:p>
        </p:txBody>
      </p:sp>
    </p:spTree>
    <p:extLst>
      <p:ext uri="{BB962C8B-B14F-4D97-AF65-F5344CB8AC3E}">
        <p14:creationId xmlns:p14="http://schemas.microsoft.com/office/powerpoint/2010/main" val="23166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C91B96-5A75-4C3A-BD8F-CDCBAB203012}" type="slidenum">
              <a:rPr lang="en-US"/>
              <a:pPr>
                <a:defRPr/>
              </a:pPr>
              <a:t>‹#›</a:t>
            </a:fld>
            <a:endParaRPr lang="en-US"/>
          </a:p>
        </p:txBody>
      </p:sp>
    </p:spTree>
    <p:extLst>
      <p:ext uri="{BB962C8B-B14F-4D97-AF65-F5344CB8AC3E}">
        <p14:creationId xmlns:p14="http://schemas.microsoft.com/office/powerpoint/2010/main" val="196211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4B2A17-7C34-4751-9D32-FD1AB8D3C71A}" type="slidenum">
              <a:rPr lang="en-US"/>
              <a:pPr>
                <a:defRPr/>
              </a:pPr>
              <a:t>‹#›</a:t>
            </a:fld>
            <a:endParaRPr lang="en-US"/>
          </a:p>
        </p:txBody>
      </p:sp>
    </p:spTree>
    <p:extLst>
      <p:ext uri="{BB962C8B-B14F-4D97-AF65-F5344CB8AC3E}">
        <p14:creationId xmlns:p14="http://schemas.microsoft.com/office/powerpoint/2010/main" val="118724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C193FE9-DA6A-47EA-8CDA-93A62C6D0FBC}" type="slidenum">
              <a:rPr lang="en-US"/>
              <a:pPr>
                <a:defRPr/>
              </a:pPr>
              <a:t>‹#›</a:t>
            </a:fld>
            <a:endParaRPr lang="en-US"/>
          </a:p>
        </p:txBody>
      </p:sp>
    </p:spTree>
    <p:extLst>
      <p:ext uri="{BB962C8B-B14F-4D97-AF65-F5344CB8AC3E}">
        <p14:creationId xmlns:p14="http://schemas.microsoft.com/office/powerpoint/2010/main" val="178212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3825E3-5C05-4151-A332-D8081C8DF453}" type="slidenum">
              <a:rPr lang="en-US"/>
              <a:pPr>
                <a:defRPr/>
              </a:pPr>
              <a:t>‹#›</a:t>
            </a:fld>
            <a:endParaRPr lang="en-US"/>
          </a:p>
        </p:txBody>
      </p:sp>
    </p:spTree>
    <p:extLst>
      <p:ext uri="{BB962C8B-B14F-4D97-AF65-F5344CB8AC3E}">
        <p14:creationId xmlns:p14="http://schemas.microsoft.com/office/powerpoint/2010/main" val="37372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C0D949-DBA9-4617-BD01-9C2F495C6F26}" type="slidenum">
              <a:rPr lang="en-US"/>
              <a:pPr>
                <a:defRPr/>
              </a:pPr>
              <a:t>‹#›</a:t>
            </a:fld>
            <a:endParaRPr lang="en-US"/>
          </a:p>
        </p:txBody>
      </p:sp>
    </p:spTree>
    <p:extLst>
      <p:ext uri="{BB962C8B-B14F-4D97-AF65-F5344CB8AC3E}">
        <p14:creationId xmlns:p14="http://schemas.microsoft.com/office/powerpoint/2010/main" val="121325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2984B-865B-40A6-B1D4-65AA86C8432E}" type="slidenum">
              <a:rPr lang="en-US"/>
              <a:pPr>
                <a:defRPr/>
              </a:pPr>
              <a:t>‹#›</a:t>
            </a:fld>
            <a:endParaRPr lang="en-US"/>
          </a:p>
        </p:txBody>
      </p:sp>
    </p:spTree>
    <p:extLst>
      <p:ext uri="{BB962C8B-B14F-4D97-AF65-F5344CB8AC3E}">
        <p14:creationId xmlns:p14="http://schemas.microsoft.com/office/powerpoint/2010/main" val="178317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9F3E10-E6C7-4D40-B3B2-0E18EE3A0E1D}" type="slidenum">
              <a:rPr lang="en-US"/>
              <a:pPr>
                <a:defRPr/>
              </a:pPr>
              <a:t>‹#›</a:t>
            </a:fld>
            <a:endParaRPr lang="en-US"/>
          </a:p>
        </p:txBody>
      </p:sp>
    </p:spTree>
    <p:extLst>
      <p:ext uri="{BB962C8B-B14F-4D97-AF65-F5344CB8AC3E}">
        <p14:creationId xmlns:p14="http://schemas.microsoft.com/office/powerpoint/2010/main" val="259404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1B136B3-5882-4D9D-A3E8-29F3D04189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68374" y="25928"/>
            <a:ext cx="7775575" cy="1102150"/>
          </a:xfrm>
          <a:noFill/>
        </p:spPr>
        <p:txBody>
          <a:bodyPr anchor="b"/>
          <a:lstStyle/>
          <a:p>
            <a:pPr eaLnBrk="1" hangingPunct="1">
              <a:lnSpc>
                <a:spcPct val="90000"/>
              </a:lnSpc>
            </a:pPr>
            <a:r>
              <a:rPr lang="en-US" sz="2000" b="1" dirty="0">
                <a:solidFill>
                  <a:schemeClr val="accent2"/>
                </a:solidFill>
              </a:rPr>
              <a:t>New Fullerene Derivatives for Electron Transporting Materials in Inverted Planar Perovskite Solar Cells</a:t>
            </a:r>
            <a:br>
              <a:rPr lang="en-US" sz="2000" b="1" dirty="0">
                <a:solidFill>
                  <a:schemeClr val="accent2"/>
                </a:solidFill>
              </a:rPr>
            </a:br>
            <a:r>
              <a:rPr lang="en-US" sz="1100" b="1" dirty="0">
                <a:solidFill>
                  <a:schemeClr val="accent2"/>
                </a:solidFill>
              </a:rPr>
              <a:t/>
            </a:r>
            <a:br>
              <a:rPr lang="en-US" sz="1100" b="1" dirty="0">
                <a:solidFill>
                  <a:schemeClr val="accent2"/>
                </a:solidFill>
              </a:rPr>
            </a:br>
            <a:r>
              <a:rPr lang="en-US" sz="1800" b="1" dirty="0">
                <a:solidFill>
                  <a:srgbClr val="C00000"/>
                </a:solidFill>
              </a:rPr>
              <a:t>Luis A. Echegoyen (</a:t>
            </a:r>
            <a:r>
              <a:rPr lang="en-US" sz="1800" b="1" i="1" dirty="0">
                <a:solidFill>
                  <a:srgbClr val="C00000"/>
                </a:solidFill>
              </a:rPr>
              <a:t>University of Texas at El Paso</a:t>
            </a:r>
            <a:r>
              <a:rPr lang="en-US" sz="1800" b="1" dirty="0">
                <a:solidFill>
                  <a:srgbClr val="C00000"/>
                </a:solidFill>
              </a:rPr>
              <a:t>), </a:t>
            </a:r>
            <a:r>
              <a:rPr lang="en-US" sz="1800" b="1" dirty="0">
                <a:solidFill>
                  <a:schemeClr val="hlink"/>
                </a:solidFill>
              </a:rPr>
              <a:t>DMR-1205302</a:t>
            </a:r>
          </a:p>
        </p:txBody>
      </p:sp>
      <p:sp>
        <p:nvSpPr>
          <p:cNvPr id="2051" name="Rectangle 5"/>
          <p:cNvSpPr>
            <a:spLocks noChangeArrowheads="1"/>
          </p:cNvSpPr>
          <p:nvPr/>
        </p:nvSpPr>
        <p:spPr bwMode="auto">
          <a:xfrm>
            <a:off x="784225" y="62817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200"/>
          </a:p>
        </p:txBody>
      </p:sp>
      <p:sp>
        <p:nvSpPr>
          <p:cNvPr id="2052" name="Text Box 28"/>
          <p:cNvSpPr txBox="1">
            <a:spLocks noChangeArrowheads="1"/>
          </p:cNvSpPr>
          <p:nvPr/>
        </p:nvSpPr>
        <p:spPr bwMode="auto">
          <a:xfrm>
            <a:off x="210730" y="1406995"/>
            <a:ext cx="3734362"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dirty="0">
                <a:solidFill>
                  <a:srgbClr val="002060"/>
                </a:solidFill>
              </a:rPr>
              <a:t>Perovskite solar cells (PSCs), have shown a remarkable increase in photoconversion efficiency (PCE), from 3.8%  in 2009, to 22.1% in 2016. The good electron transporting and solution processable properties of most fullerene derivatives make them the most popular electron transporting materials (ETMs) in PSCs. To the best of our knowledge, the influence of different adducts on the PCEs of fullerene-based PSCs has not been fully explored to date. Here, we report  new functionalized fullerene derivatives, and their performance as the ETMs in PSCs.</a:t>
            </a:r>
          </a:p>
        </p:txBody>
      </p:sp>
      <p:sp>
        <p:nvSpPr>
          <p:cNvPr id="2054" name="Rectangle 37"/>
          <p:cNvSpPr>
            <a:spLocks noChangeArrowheads="1"/>
          </p:cNvSpPr>
          <p:nvPr/>
        </p:nvSpPr>
        <p:spPr bwMode="auto">
          <a:xfrm>
            <a:off x="4125433" y="1379271"/>
            <a:ext cx="4859080" cy="5383036"/>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5"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29" name="Picture 5" descr="http://www.nsf.gov/images/logos/nsf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91" y="118750"/>
            <a:ext cx="991555" cy="997529"/>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4781550" y="1375045"/>
            <a:ext cx="3530600" cy="2927080"/>
            <a:chOff x="4639505" y="1392801"/>
            <a:chExt cx="3530600" cy="2927080"/>
          </a:xfrm>
        </p:grpSpPr>
        <p:graphicFrame>
          <p:nvGraphicFramePr>
            <p:cNvPr id="12" name="Object 11"/>
            <p:cNvGraphicFramePr>
              <a:graphicFrameLocks noChangeAspect="1"/>
            </p:cNvGraphicFramePr>
            <p:nvPr>
              <p:extLst/>
            </p:nvPr>
          </p:nvGraphicFramePr>
          <p:xfrm>
            <a:off x="4639505" y="1695744"/>
            <a:ext cx="3530600" cy="2624137"/>
          </p:xfrm>
          <a:graphic>
            <a:graphicData uri="http://schemas.openxmlformats.org/presentationml/2006/ole">
              <mc:AlternateContent xmlns:mc="http://schemas.openxmlformats.org/markup-compatibility/2006">
                <mc:Choice xmlns:v="urn:schemas-microsoft-com:vml" Requires="v">
                  <p:oleObj spid="_x0000_s1036" name="CS ChemDraw Drawing" r:id="rId5" imgW="6302845" imgH="4690316" progId="ChemDraw.Document.6.0">
                    <p:embed/>
                  </p:oleObj>
                </mc:Choice>
                <mc:Fallback>
                  <p:oleObj name="CS ChemDraw Drawing" r:id="rId5" imgW="6302845" imgH="4690316" progId="ChemDraw.Document.6.0">
                    <p:embed/>
                    <p:pic>
                      <p:nvPicPr>
                        <p:cNvPr id="0" name=""/>
                        <p:cNvPicPr>
                          <a:picLocks noChangeAspect="1" noChangeArrowheads="1"/>
                        </p:cNvPicPr>
                        <p:nvPr/>
                      </p:nvPicPr>
                      <p:blipFill>
                        <a:blip r:embed="rId6"/>
                        <a:srcRect/>
                        <a:stretch>
                          <a:fillRect/>
                        </a:stretch>
                      </p:blipFill>
                      <p:spPr bwMode="auto">
                        <a:xfrm>
                          <a:off x="4639505" y="1695744"/>
                          <a:ext cx="3530600" cy="2624137"/>
                        </a:xfrm>
                        <a:prstGeom prst="rect">
                          <a:avLst/>
                        </a:prstGeom>
                        <a:noFill/>
                      </p:spPr>
                    </p:pic>
                  </p:oleObj>
                </mc:Fallback>
              </mc:AlternateContent>
            </a:graphicData>
          </a:graphic>
        </p:graphicFrame>
        <p:sp>
          <p:nvSpPr>
            <p:cNvPr id="15" name="TextBox 14"/>
            <p:cNvSpPr txBox="1"/>
            <p:nvPr/>
          </p:nvSpPr>
          <p:spPr>
            <a:xfrm>
              <a:off x="5076739" y="1392801"/>
              <a:ext cx="2871787" cy="276999"/>
            </a:xfrm>
            <a:prstGeom prst="rect">
              <a:avLst/>
            </a:prstGeom>
            <a:noFill/>
          </p:spPr>
          <p:txBody>
            <a:bodyPr wrap="square" rtlCol="0">
              <a:spAutoFit/>
            </a:bodyPr>
            <a:lstStyle/>
            <a:p>
              <a:pPr algn="ctr"/>
              <a:r>
                <a:rPr lang="en-US" sz="1200" b="1" dirty="0"/>
                <a:t>Fullerene Derivatives</a:t>
              </a:r>
            </a:p>
          </p:txBody>
        </p:sp>
      </p:grpSp>
      <p:grpSp>
        <p:nvGrpSpPr>
          <p:cNvPr id="3" name="Group 2"/>
          <p:cNvGrpSpPr/>
          <p:nvPr/>
        </p:nvGrpSpPr>
        <p:grpSpPr>
          <a:xfrm>
            <a:off x="4448954" y="4461166"/>
            <a:ext cx="2442250" cy="2239935"/>
            <a:chOff x="4448954" y="4517728"/>
            <a:chExt cx="2442250" cy="2239935"/>
          </a:xfrm>
        </p:grpSpPr>
        <p:sp>
          <p:nvSpPr>
            <p:cNvPr id="18" name="TextBox 17"/>
            <p:cNvSpPr txBox="1"/>
            <p:nvPr/>
          </p:nvSpPr>
          <p:spPr>
            <a:xfrm>
              <a:off x="4935264" y="4517728"/>
              <a:ext cx="1480006" cy="276999"/>
            </a:xfrm>
            <a:prstGeom prst="rect">
              <a:avLst/>
            </a:prstGeom>
            <a:noFill/>
          </p:spPr>
          <p:txBody>
            <a:bodyPr wrap="square" rtlCol="0">
              <a:spAutoFit/>
            </a:bodyPr>
            <a:lstStyle/>
            <a:p>
              <a:pPr algn="ctr"/>
              <a:r>
                <a:rPr lang="en-US" sz="1200" b="1" i="1" dirty="0"/>
                <a:t>J-V</a:t>
              </a:r>
              <a:r>
                <a:rPr lang="en-US" sz="1200" b="1" dirty="0"/>
                <a:t> curves</a:t>
              </a:r>
            </a:p>
          </p:txBody>
        </p:sp>
        <p:pic>
          <p:nvPicPr>
            <p:cNvPr id="2" name="Picture 1"/>
            <p:cNvPicPr>
              <a:picLocks noChangeAspect="1"/>
            </p:cNvPicPr>
            <p:nvPr/>
          </p:nvPicPr>
          <p:blipFill>
            <a:blip r:embed="rId7"/>
            <a:stretch>
              <a:fillRect/>
            </a:stretch>
          </p:blipFill>
          <p:spPr>
            <a:xfrm>
              <a:off x="4448954" y="4827929"/>
              <a:ext cx="2442250" cy="1929734"/>
            </a:xfrm>
            <a:prstGeom prst="rect">
              <a:avLst/>
            </a:prstGeom>
          </p:spPr>
        </p:pic>
      </p:grpSp>
      <p:grpSp>
        <p:nvGrpSpPr>
          <p:cNvPr id="8" name="Group 7"/>
          <p:cNvGrpSpPr/>
          <p:nvPr/>
        </p:nvGrpSpPr>
        <p:grpSpPr>
          <a:xfrm>
            <a:off x="7157600" y="4371209"/>
            <a:ext cx="1480006" cy="2329892"/>
            <a:chOff x="7223589" y="4371209"/>
            <a:chExt cx="1480006" cy="2329892"/>
          </a:xfrm>
        </p:grpSpPr>
        <p:sp>
          <p:nvSpPr>
            <p:cNvPr id="22" name="TextBox 21"/>
            <p:cNvSpPr txBox="1"/>
            <p:nvPr/>
          </p:nvSpPr>
          <p:spPr>
            <a:xfrm>
              <a:off x="7223589" y="4371209"/>
              <a:ext cx="1480006" cy="276999"/>
            </a:xfrm>
            <a:prstGeom prst="rect">
              <a:avLst/>
            </a:prstGeom>
            <a:noFill/>
          </p:spPr>
          <p:txBody>
            <a:bodyPr wrap="square" rtlCol="0">
              <a:spAutoFit/>
            </a:bodyPr>
            <a:lstStyle/>
            <a:p>
              <a:pPr algn="ctr"/>
              <a:r>
                <a:rPr lang="en-US" sz="1200" b="1" dirty="0"/>
                <a:t>Efficiencies</a:t>
              </a:r>
            </a:p>
          </p:txBody>
        </p:sp>
        <p:pic>
          <p:nvPicPr>
            <p:cNvPr id="7" name="Picture 6"/>
            <p:cNvPicPr>
              <a:picLocks noChangeAspect="1"/>
            </p:cNvPicPr>
            <p:nvPr/>
          </p:nvPicPr>
          <p:blipFill>
            <a:blip r:embed="rId8"/>
            <a:stretch>
              <a:fillRect/>
            </a:stretch>
          </p:blipFill>
          <p:spPr>
            <a:xfrm>
              <a:off x="7272837" y="4629499"/>
              <a:ext cx="1390400" cy="2071602"/>
            </a:xfrm>
            <a:prstGeom prst="rect">
              <a:avLst/>
            </a:prstGeom>
          </p:spPr>
        </p:pic>
      </p:grpSp>
    </p:spTree>
    <p:extLst>
      <p:ext uri="{BB962C8B-B14F-4D97-AF65-F5344CB8AC3E}">
        <p14:creationId xmlns:p14="http://schemas.microsoft.com/office/powerpoint/2010/main" val="2994023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2772</TotalTime>
  <Words>119</Words>
  <Application>Microsoft Office PowerPoint</Application>
  <PresentationFormat>On-screen Show (4:3)</PresentationFormat>
  <Paragraphs>7</Paragraphs>
  <Slides>1</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4" baseType="lpstr">
      <vt:lpstr>Arial</vt:lpstr>
      <vt:lpstr>Default Design</vt:lpstr>
      <vt:lpstr>CS ChemDraw Drawing</vt:lpstr>
      <vt:lpstr>New Fullerene Derivatives for Electron Transporting Materials in Inverted Planar Perovskite Solar Cells  Luis A. Echegoyen (University of Texas at El Paso), DMR-1205302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Mayrita</dc:creator>
  <cp:lastModifiedBy>UTEPCSS</cp:lastModifiedBy>
  <cp:revision>104</cp:revision>
  <cp:lastPrinted>2014-07-10T15:47:56Z</cp:lastPrinted>
  <dcterms:created xsi:type="dcterms:W3CDTF">2004-08-07T03:10:56Z</dcterms:created>
  <dcterms:modified xsi:type="dcterms:W3CDTF">2017-04-05T19:37:10Z</dcterms:modified>
</cp:coreProperties>
</file>