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1"/>
  </p:sldMasterIdLst>
  <p:notesMasterIdLst>
    <p:notesMasterId r:id="rId29"/>
  </p:notesMasterIdLst>
  <p:handoutMasterIdLst>
    <p:handoutMasterId r:id="rId30"/>
  </p:handoutMasterIdLst>
  <p:sldIdLst>
    <p:sldId id="546" r:id="rId2"/>
    <p:sldId id="613" r:id="rId3"/>
    <p:sldId id="620" r:id="rId4"/>
    <p:sldId id="621" r:id="rId5"/>
    <p:sldId id="581" r:id="rId6"/>
    <p:sldId id="574" r:id="rId7"/>
    <p:sldId id="622" r:id="rId8"/>
    <p:sldId id="614" r:id="rId9"/>
    <p:sldId id="573" r:id="rId10"/>
    <p:sldId id="576" r:id="rId11"/>
    <p:sldId id="578" r:id="rId12"/>
    <p:sldId id="577" r:id="rId13"/>
    <p:sldId id="575" r:id="rId14"/>
    <p:sldId id="615" r:id="rId15"/>
    <p:sldId id="590" r:id="rId16"/>
    <p:sldId id="586" r:id="rId17"/>
    <p:sldId id="616" r:id="rId18"/>
    <p:sldId id="593" r:id="rId19"/>
    <p:sldId id="592" r:id="rId20"/>
    <p:sldId id="624" r:id="rId21"/>
    <p:sldId id="617" r:id="rId22"/>
    <p:sldId id="598" r:id="rId23"/>
    <p:sldId id="626" r:id="rId24"/>
    <p:sldId id="625" r:id="rId25"/>
    <p:sldId id="623" r:id="rId26"/>
    <p:sldId id="602" r:id="rId27"/>
    <p:sldId id="611" r:id="rId2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66"/>
    <a:srgbClr val="0000FF"/>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18" autoAdjust="0"/>
    <p:restoredTop sz="81395" autoAdjust="0"/>
  </p:normalViewPr>
  <p:slideViewPr>
    <p:cSldViewPr snapToGrid="0">
      <p:cViewPr varScale="1">
        <p:scale>
          <a:sx n="37" d="100"/>
          <a:sy n="37" d="100"/>
        </p:scale>
        <p:origin x="-1005" y="-63"/>
      </p:cViewPr>
      <p:guideLst>
        <p:guide orient="horz" pos="2160"/>
        <p:guide pos="2880"/>
      </p:guideLst>
    </p:cSldViewPr>
  </p:slideViewPr>
  <p:outlineViewPr>
    <p:cViewPr>
      <p:scale>
        <a:sx n="33" d="100"/>
        <a:sy n="33" d="100"/>
      </p:scale>
      <p:origin x="0" y="7356"/>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38" d="100"/>
          <a:sy n="38" d="100"/>
        </p:scale>
        <p:origin x="-1452" y="-7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6788" eaLnBrk="0" hangingPunct="0">
              <a:defRPr sz="1300">
                <a:latin typeface="Times New Roman" pitchFamily="18" charset="0"/>
              </a:defRPr>
            </a:lvl1pPr>
          </a:lstStyle>
          <a:p>
            <a:pPr>
              <a:defRPr/>
            </a:pPr>
            <a:endParaRPr lang="en-US"/>
          </a:p>
        </p:txBody>
      </p:sp>
      <p:sp>
        <p:nvSpPr>
          <p:cNvPr id="17715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eaLnBrk="0" hangingPunct="0">
              <a:defRPr sz="1300">
                <a:latin typeface="Times New Roman" pitchFamily="18" charset="0"/>
              </a:defRPr>
            </a:lvl1pPr>
          </a:lstStyle>
          <a:p>
            <a:pPr>
              <a:defRPr/>
            </a:pPr>
            <a:endParaRPr lang="en-US"/>
          </a:p>
        </p:txBody>
      </p:sp>
      <p:sp>
        <p:nvSpPr>
          <p:cNvPr id="17715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6788" eaLnBrk="0" hangingPunct="0">
              <a:defRPr sz="1300">
                <a:latin typeface="Times New Roman" pitchFamily="18" charset="0"/>
              </a:defRPr>
            </a:lvl1pPr>
          </a:lstStyle>
          <a:p>
            <a:pPr>
              <a:defRPr/>
            </a:pPr>
            <a:endParaRPr lang="en-US"/>
          </a:p>
        </p:txBody>
      </p:sp>
      <p:sp>
        <p:nvSpPr>
          <p:cNvPr id="17715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eaLnBrk="0" hangingPunct="0">
              <a:defRPr sz="1300">
                <a:latin typeface="Times New Roman" pitchFamily="18" charset="0"/>
              </a:defRPr>
            </a:lvl1pPr>
          </a:lstStyle>
          <a:p>
            <a:pPr>
              <a:defRPr/>
            </a:pPr>
            <a:fld id="{D292244D-446F-4E72-B837-DE9F422B840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6788" eaLnBrk="0" hangingPunct="0">
              <a:defRPr sz="1300">
                <a:latin typeface="Times New Roman" pitchFamily="18" charset="0"/>
              </a:defRPr>
            </a:lvl1pPr>
          </a:lstStyle>
          <a:p>
            <a:pPr>
              <a:defRPr/>
            </a:pPr>
            <a:endParaRPr lang="en-US"/>
          </a:p>
        </p:txBody>
      </p:sp>
      <p:sp>
        <p:nvSpPr>
          <p:cNvPr id="190467"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eaLnBrk="0" hangingPunct="0">
              <a:defRPr sz="1300">
                <a:latin typeface="Times New Roman" pitchFamily="18"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90469"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0470"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6788" eaLnBrk="0" hangingPunct="0">
              <a:defRPr sz="1300">
                <a:latin typeface="Times New Roman" pitchFamily="18" charset="0"/>
              </a:defRPr>
            </a:lvl1pPr>
          </a:lstStyle>
          <a:p>
            <a:pPr>
              <a:defRPr/>
            </a:pPr>
            <a:endParaRPr lang="en-US"/>
          </a:p>
        </p:txBody>
      </p:sp>
      <p:sp>
        <p:nvSpPr>
          <p:cNvPr id="190471"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eaLnBrk="0" hangingPunct="0">
              <a:defRPr sz="1300">
                <a:latin typeface="Times New Roman" pitchFamily="18" charset="0"/>
              </a:defRPr>
            </a:lvl1pPr>
          </a:lstStyle>
          <a:p>
            <a:pPr>
              <a:defRPr/>
            </a:pPr>
            <a:fld id="{5BEED11C-5519-419A-9598-F02B94E3D79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afternoon,</a:t>
            </a:r>
            <a:r>
              <a:rPr lang="en-US" baseline="0" dirty="0" smtClean="0"/>
              <a:t> </a:t>
            </a:r>
          </a:p>
          <a:p>
            <a:r>
              <a:rPr lang="en-US" baseline="0" dirty="0" smtClean="0"/>
              <a:t>As mentioned, I will be presenting about some of our strategies for recruiting students and keeping them engaged in PREM.</a:t>
            </a:r>
            <a:endParaRPr lang="en-US" dirty="0"/>
          </a:p>
        </p:txBody>
      </p:sp>
      <p:sp>
        <p:nvSpPr>
          <p:cNvPr id="4" name="Slide Number Placeholder 3"/>
          <p:cNvSpPr>
            <a:spLocks noGrp="1"/>
          </p:cNvSpPr>
          <p:nvPr>
            <p:ph type="sldNum" sz="quarter" idx="10"/>
          </p:nvPr>
        </p:nvSpPr>
        <p:spPr/>
        <p:txBody>
          <a:bodyPr/>
          <a:lstStyle/>
          <a:p>
            <a:pPr>
              <a:defRPr/>
            </a:pPr>
            <a:fld id="{5BEED11C-5519-419A-9598-F02B94E3D79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BEED11C-5519-419A-9598-F02B94E3D799}"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key activities</a:t>
            </a:r>
            <a:r>
              <a:rPr lang="en-US" baseline="0" dirty="0" smtClean="0"/>
              <a:t> is an open student based seminar.</a:t>
            </a:r>
            <a:endParaRPr lang="en-US" dirty="0"/>
          </a:p>
        </p:txBody>
      </p:sp>
      <p:sp>
        <p:nvSpPr>
          <p:cNvPr id="4" name="Slide Number Placeholder 3"/>
          <p:cNvSpPr>
            <a:spLocks noGrp="1"/>
          </p:cNvSpPr>
          <p:nvPr>
            <p:ph type="sldNum" sz="quarter" idx="10"/>
          </p:nvPr>
        </p:nvSpPr>
        <p:spPr/>
        <p:txBody>
          <a:bodyPr/>
          <a:lstStyle/>
          <a:p>
            <a:pPr>
              <a:defRPr/>
            </a:pPr>
            <a:fld id="{5BEED11C-5519-419A-9598-F02B94E3D799}"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BEED11C-5519-419A-9598-F02B94E3D79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BEED11C-5519-419A-9598-F02B94E3D79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5661F2-A422-4A99-90E9-CE58056C7EB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BEED11C-5519-419A-9598-F02B94E3D799}"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BEED11C-5519-419A-9598-F02B94E3D79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Dr. Lozano pointed out, our</a:t>
            </a:r>
            <a:r>
              <a:rPr lang="en-US" baseline="0" dirty="0" smtClean="0"/>
              <a:t> PREM has specific objectives in terms of education and recruitment</a:t>
            </a:r>
            <a:endParaRPr lang="en-US" dirty="0"/>
          </a:p>
        </p:txBody>
      </p:sp>
      <p:sp>
        <p:nvSpPr>
          <p:cNvPr id="4" name="Slide Number Placeholder 3"/>
          <p:cNvSpPr>
            <a:spLocks noGrp="1"/>
          </p:cNvSpPr>
          <p:nvPr>
            <p:ph type="sldNum" sz="quarter" idx="10"/>
          </p:nvPr>
        </p:nvSpPr>
        <p:spPr/>
        <p:txBody>
          <a:bodyPr/>
          <a:lstStyle/>
          <a:p>
            <a:fld id="{3A5661F2-A422-4A99-90E9-CE58056C7EB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BEED11C-5519-419A-9598-F02B94E3D799}"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BEED11C-5519-419A-9598-F02B94E3D799}"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5661F2-A422-4A99-90E9-CE58056C7EB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challenge our students to solve problems and provide public forums for the student to present their results and receive feedback.  The challenge and public forum provide significant motivation to the student</a:t>
            </a:r>
            <a:endParaRPr lang="en-US" dirty="0"/>
          </a:p>
        </p:txBody>
      </p:sp>
      <p:sp>
        <p:nvSpPr>
          <p:cNvPr id="4" name="Slide Number Placeholder 3"/>
          <p:cNvSpPr>
            <a:spLocks noGrp="1"/>
          </p:cNvSpPr>
          <p:nvPr>
            <p:ph type="sldNum" sz="quarter" idx="10"/>
          </p:nvPr>
        </p:nvSpPr>
        <p:spPr/>
        <p:txBody>
          <a:bodyPr/>
          <a:lstStyle/>
          <a:p>
            <a:pPr>
              <a:defRPr/>
            </a:pPr>
            <a:fld id="{5BEED11C-5519-419A-9598-F02B94E3D799}"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5661F2-A422-4A99-90E9-CE58056C7EB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BEED11C-5519-419A-9598-F02B94E3D799}"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BEED11C-5519-419A-9598-F02B94E3D799}"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BEED11C-5519-419A-9598-F02B94E3D799}"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BEED11C-5519-419A-9598-F02B94E3D799}"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BEED11C-5519-419A-9598-F02B94E3D799}"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BEED11C-5519-419A-9598-F02B94E3D799}" type="slidenum">
              <a:rPr lang="en-US" smtClean="0"/>
              <a:pPr>
                <a:defRPr/>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UTPA is located in rapid growing area</a:t>
            </a:r>
            <a:r>
              <a:rPr lang="en-US" baseline="0" dirty="0" smtClean="0"/>
              <a:t> in the Rio Grande Valley.  The University continues to grow and is expected that by 2020 the student population will grow to almost 30,000 students. Almost half of the population is 1</a:t>
            </a:r>
            <a:r>
              <a:rPr lang="en-US" baseline="30000" dirty="0" smtClean="0"/>
              <a:t>st</a:t>
            </a:r>
            <a:r>
              <a:rPr lang="en-US" baseline="0" dirty="0" smtClean="0"/>
              <a:t> college generation. The majority of  the students work to support themselves and their families.</a:t>
            </a:r>
            <a:endParaRPr lang="en-US" dirty="0"/>
          </a:p>
        </p:txBody>
      </p:sp>
      <p:sp>
        <p:nvSpPr>
          <p:cNvPr id="4" name="Slide Number Placeholder 3"/>
          <p:cNvSpPr>
            <a:spLocks noGrp="1"/>
          </p:cNvSpPr>
          <p:nvPr>
            <p:ph type="sldNum" sz="quarter" idx="10"/>
          </p:nvPr>
        </p:nvSpPr>
        <p:spPr/>
        <p:txBody>
          <a:bodyPr/>
          <a:lstStyle/>
          <a:p>
            <a:fld id="{3A5661F2-A422-4A99-90E9-CE58056C7EB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defTabSz="965200"/>
            <a:fld id="{8627AEBF-8EC6-47BE-B397-F4D7F6F3891D}" type="slidenum">
              <a:rPr lang="en-US" smtClean="0"/>
              <a:pPr defTabSz="965200"/>
              <a:t>4</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a:buFont typeface="Wingdings" pitchFamily="2" charset="2"/>
              <a:buNone/>
            </a:pPr>
            <a:r>
              <a:rPr lang="en-US" sz="1200" dirty="0" smtClean="0"/>
              <a:t>Our students</a:t>
            </a:r>
            <a:r>
              <a:rPr lang="en-US" sz="1200" baseline="0" dirty="0" smtClean="0"/>
              <a:t> significantly benefit from research activities.  Our program is designed t</a:t>
            </a:r>
            <a:r>
              <a:rPr lang="en-US" sz="1200" dirty="0" smtClean="0"/>
              <a:t>o meet proposed research objectives, but also to increase student attraction to Mat. Sci. and engr. related degrees and the number of students attending summer research opportunities and graduate school,</a:t>
            </a:r>
            <a:r>
              <a:rPr lang="en-US" sz="1200" baseline="0" dirty="0" smtClean="0"/>
              <a:t> t</a:t>
            </a:r>
            <a:r>
              <a:rPr lang="en-US" sz="1200" dirty="0" smtClean="0"/>
              <a:t>o improve perception of material science</a:t>
            </a:r>
            <a:r>
              <a:rPr lang="en-US" sz="1200" baseline="0" dirty="0" smtClean="0"/>
              <a:t> among other things.</a:t>
            </a:r>
            <a:endParaRPr lang="en-US" sz="1200" dirty="0" smtClean="0"/>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Dr. Lozano pointed out, our</a:t>
            </a:r>
            <a:r>
              <a:rPr lang="en-US" baseline="0" dirty="0" smtClean="0"/>
              <a:t> PREM has specific objectives in terms of education and recruitment</a:t>
            </a:r>
            <a:endParaRPr lang="en-US" dirty="0"/>
          </a:p>
        </p:txBody>
      </p:sp>
      <p:sp>
        <p:nvSpPr>
          <p:cNvPr id="4" name="Slide Number Placeholder 3"/>
          <p:cNvSpPr>
            <a:spLocks noGrp="1"/>
          </p:cNvSpPr>
          <p:nvPr>
            <p:ph type="sldNum" sz="quarter" idx="10"/>
          </p:nvPr>
        </p:nvSpPr>
        <p:spPr/>
        <p:txBody>
          <a:bodyPr/>
          <a:lstStyle/>
          <a:p>
            <a:fld id="{3A5661F2-A422-4A99-90E9-CE58056C7EB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a:t>
            </a:r>
            <a:r>
              <a:rPr lang="en-US" baseline="0" dirty="0" smtClean="0"/>
              <a:t> most of the recruitment occurs at the beginning of the academic year, it is an ongoing effort that includes activities all year round. </a:t>
            </a:r>
            <a:endParaRPr lang="en-US" dirty="0"/>
          </a:p>
        </p:txBody>
      </p:sp>
      <p:sp>
        <p:nvSpPr>
          <p:cNvPr id="4" name="Slide Number Placeholder 3"/>
          <p:cNvSpPr>
            <a:spLocks noGrp="1"/>
          </p:cNvSpPr>
          <p:nvPr>
            <p:ph type="sldNum" sz="quarter" idx="10"/>
          </p:nvPr>
        </p:nvSpPr>
        <p:spPr/>
        <p:txBody>
          <a:bodyPr/>
          <a:lstStyle/>
          <a:p>
            <a:pPr>
              <a:defRPr/>
            </a:pPr>
            <a:fld id="{5BEED11C-5519-419A-9598-F02B94E3D79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BEED11C-5519-419A-9598-F02B94E3D799}"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PREM students are usually the best promoters for the program.  We focus in providing them quality experiences so they have many things to talk about.</a:t>
            </a:r>
            <a:endParaRPr lang="en-US" dirty="0"/>
          </a:p>
        </p:txBody>
      </p:sp>
      <p:sp>
        <p:nvSpPr>
          <p:cNvPr id="4" name="Slide Number Placeholder 3"/>
          <p:cNvSpPr>
            <a:spLocks noGrp="1"/>
          </p:cNvSpPr>
          <p:nvPr>
            <p:ph type="sldNum" sz="quarter" idx="10"/>
          </p:nvPr>
        </p:nvSpPr>
        <p:spPr/>
        <p:txBody>
          <a:bodyPr/>
          <a:lstStyle/>
          <a:p>
            <a:fld id="{3A5661F2-A422-4A99-90E9-CE58056C7EB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program primarily focus on undergraduates students.  Our</a:t>
            </a:r>
            <a:endParaRPr lang="en-US" dirty="0"/>
          </a:p>
        </p:txBody>
      </p:sp>
      <p:sp>
        <p:nvSpPr>
          <p:cNvPr id="4" name="Slide Number Placeholder 3"/>
          <p:cNvSpPr>
            <a:spLocks noGrp="1"/>
          </p:cNvSpPr>
          <p:nvPr>
            <p:ph type="sldNum" sz="quarter" idx="10"/>
          </p:nvPr>
        </p:nvSpPr>
        <p:spPr/>
        <p:txBody>
          <a:bodyPr/>
          <a:lstStyle/>
          <a:p>
            <a:pPr>
              <a:defRPr/>
            </a:pPr>
            <a:fld id="{5BEED11C-5519-419A-9598-F02B94E3D79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xfrm>
            <a:off x="8089900" y="74613"/>
            <a:ext cx="1054100" cy="931862"/>
          </a:xfrm>
          <a:prstGeom prst="rect">
            <a:avLst/>
          </a:prstGeom>
          <a:ln/>
        </p:spPr>
        <p:txBody>
          <a:bodyPr/>
          <a:lstStyle>
            <a:lvl1pPr>
              <a:defRPr/>
            </a:lvl1pPr>
          </a:lstStyle>
          <a:p>
            <a:pPr>
              <a:defRPr/>
            </a:pPr>
            <a:r>
              <a:rPr lang="en-US" smtClean="0"/>
              <a:t>March 9th 2011</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xfrm>
            <a:off x="8089900" y="74613"/>
            <a:ext cx="1054100" cy="931862"/>
          </a:xfrm>
          <a:prstGeom prst="rect">
            <a:avLst/>
          </a:prstGeom>
          <a:ln/>
        </p:spPr>
        <p:txBody>
          <a:bodyPr/>
          <a:lstStyle>
            <a:lvl1pPr>
              <a:defRPr/>
            </a:lvl1pPr>
          </a:lstStyle>
          <a:p>
            <a:pPr>
              <a:defRPr/>
            </a:pPr>
            <a:r>
              <a:rPr lang="en-US" smtClean="0"/>
              <a:t>March 9th 2011</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xfrm>
            <a:off x="8089900" y="74613"/>
            <a:ext cx="1054100" cy="931862"/>
          </a:xfrm>
          <a:prstGeom prst="rect">
            <a:avLst/>
          </a:prstGeom>
          <a:ln/>
        </p:spPr>
        <p:txBody>
          <a:bodyPr/>
          <a:lstStyle>
            <a:lvl1pPr>
              <a:defRPr/>
            </a:lvl1pPr>
          </a:lstStyle>
          <a:p>
            <a:pPr>
              <a:defRPr/>
            </a:pPr>
            <a:r>
              <a:rPr lang="en-US" smtClean="0"/>
              <a:t>March 9th 2011</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xfrm>
            <a:off x="8089900" y="74613"/>
            <a:ext cx="1054100" cy="931862"/>
          </a:xfrm>
          <a:prstGeom prst="rect">
            <a:avLst/>
          </a:prstGeom>
          <a:ln/>
        </p:spPr>
        <p:txBody>
          <a:bodyPr/>
          <a:lstStyle>
            <a:lvl1pPr>
              <a:defRPr/>
            </a:lvl1pPr>
          </a:lstStyle>
          <a:p>
            <a:pPr>
              <a:defRPr/>
            </a:pPr>
            <a:r>
              <a:rPr lang="en-US" smtClean="0"/>
              <a:t>March 9th 2011</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2"/>
          <p:cNvSpPr>
            <a:spLocks noGrp="1" noChangeArrowheads="1"/>
          </p:cNvSpPr>
          <p:nvPr>
            <p:ph type="ftr" sz="quarter" idx="10"/>
          </p:nvPr>
        </p:nvSpPr>
        <p:spPr>
          <a:xfrm>
            <a:off x="8089900" y="74613"/>
            <a:ext cx="1054100" cy="931862"/>
          </a:xfrm>
          <a:prstGeom prst="rect">
            <a:avLst/>
          </a:prstGeom>
          <a:ln/>
        </p:spPr>
        <p:txBody>
          <a:bodyPr/>
          <a:lstStyle>
            <a:lvl1pPr>
              <a:defRPr/>
            </a:lvl1pPr>
          </a:lstStyle>
          <a:p>
            <a:pPr>
              <a:defRPr/>
            </a:pPr>
            <a:r>
              <a:rPr lang="en-US" smtClean="0"/>
              <a:t>March 9th 2011</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2"/>
          <p:cNvSpPr>
            <a:spLocks noGrp="1" noChangeArrowheads="1"/>
          </p:cNvSpPr>
          <p:nvPr>
            <p:ph type="ftr" sz="quarter" idx="10"/>
          </p:nvPr>
        </p:nvSpPr>
        <p:spPr>
          <a:xfrm>
            <a:off x="8089900" y="74613"/>
            <a:ext cx="1054100" cy="931862"/>
          </a:xfrm>
          <a:prstGeom prst="rect">
            <a:avLst/>
          </a:prstGeom>
          <a:ln/>
        </p:spPr>
        <p:txBody>
          <a:bodyPr/>
          <a:lstStyle>
            <a:lvl1pPr>
              <a:defRPr/>
            </a:lvl1pPr>
          </a:lstStyle>
          <a:p>
            <a:pPr>
              <a:defRPr/>
            </a:pPr>
            <a:r>
              <a:rPr lang="en-US" smtClean="0"/>
              <a:t>March 9th 2011</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xfrm>
            <a:off x="8089900" y="74613"/>
            <a:ext cx="1054100" cy="931862"/>
          </a:xfrm>
          <a:prstGeom prst="rect">
            <a:avLst/>
          </a:prstGeom>
          <a:ln/>
        </p:spPr>
        <p:txBody>
          <a:bodyPr/>
          <a:lstStyle>
            <a:lvl1pPr>
              <a:defRPr/>
            </a:lvl1pPr>
          </a:lstStyle>
          <a:p>
            <a:pPr>
              <a:defRPr/>
            </a:pPr>
            <a:r>
              <a:rPr lang="en-US" smtClean="0"/>
              <a:t>March 9th 2011</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xfrm>
            <a:off x="8089900" y="74613"/>
            <a:ext cx="1054100" cy="931862"/>
          </a:xfrm>
          <a:prstGeom prst="rect">
            <a:avLst/>
          </a:prstGeom>
          <a:ln/>
        </p:spPr>
        <p:txBody>
          <a:bodyPr/>
          <a:lstStyle>
            <a:lvl1pPr>
              <a:defRPr/>
            </a:lvl1pPr>
          </a:lstStyle>
          <a:p>
            <a:pPr>
              <a:defRPr/>
            </a:pPr>
            <a:r>
              <a:rPr lang="en-US" smtClean="0"/>
              <a:t>March 9th 2011</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xfrm>
            <a:off x="8089900" y="74613"/>
            <a:ext cx="1054100" cy="931862"/>
          </a:xfrm>
          <a:prstGeom prst="rect">
            <a:avLst/>
          </a:prstGeom>
          <a:ln/>
        </p:spPr>
        <p:txBody>
          <a:bodyPr/>
          <a:lstStyle>
            <a:lvl1pPr>
              <a:defRPr/>
            </a:lvl1pPr>
          </a:lstStyle>
          <a:p>
            <a:pPr>
              <a:defRPr/>
            </a:pPr>
            <a:r>
              <a:rPr lang="en-US" smtClean="0"/>
              <a:t>March 9th 2011</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2"/>
          <p:cNvSpPr>
            <a:spLocks noGrp="1" noChangeArrowheads="1"/>
          </p:cNvSpPr>
          <p:nvPr>
            <p:ph type="ftr" sz="quarter" idx="10"/>
          </p:nvPr>
        </p:nvSpPr>
        <p:spPr>
          <a:xfrm>
            <a:off x="8089900" y="74613"/>
            <a:ext cx="1054100" cy="931862"/>
          </a:xfrm>
          <a:prstGeom prst="rect">
            <a:avLst/>
          </a:prstGeom>
          <a:ln/>
        </p:spPr>
        <p:txBody>
          <a:bodyPr/>
          <a:lstStyle>
            <a:lvl1pPr>
              <a:defRPr/>
            </a:lvl1pPr>
          </a:lstStyle>
          <a:p>
            <a:pPr>
              <a:defRPr/>
            </a:pPr>
            <a:r>
              <a:rPr lang="en-US" smtClean="0"/>
              <a:t>March 9th 2011</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8089900" y="74613"/>
            <a:ext cx="1054100" cy="931862"/>
          </a:xfrm>
          <a:prstGeom prst="rect">
            <a:avLst/>
          </a:prstGeom>
          <a:ln/>
        </p:spPr>
        <p:txBody>
          <a:bodyPr/>
          <a:lstStyle>
            <a:lvl1pPr>
              <a:defRPr/>
            </a:lvl1pPr>
          </a:lstStyle>
          <a:p>
            <a:pPr>
              <a:defRPr/>
            </a:pPr>
            <a:r>
              <a:rPr lang="en-US" smtClean="0"/>
              <a:t>March 9th 2011</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8597" name="Rectangle 5"/>
          <p:cNvSpPr>
            <a:spLocks noChangeArrowheads="1"/>
          </p:cNvSpPr>
          <p:nvPr/>
        </p:nvSpPr>
        <p:spPr bwMode="auto">
          <a:xfrm>
            <a:off x="722313" y="106363"/>
            <a:ext cx="8421687" cy="125412"/>
          </a:xfrm>
          <a:prstGeom prst="rect">
            <a:avLst/>
          </a:prstGeom>
          <a:solidFill>
            <a:srgbClr val="FF9900"/>
          </a:solidFill>
          <a:ln w="9525">
            <a:solidFill>
              <a:srgbClr val="FF9900"/>
            </a:solidFill>
            <a:miter lim="800000"/>
            <a:headEnd/>
            <a:tailEnd/>
          </a:ln>
          <a:effectLst/>
        </p:spPr>
        <p:txBody>
          <a:bodyPr wrap="none" anchor="ctr"/>
          <a:lstStyle/>
          <a:p>
            <a:pPr>
              <a:defRPr/>
            </a:pPr>
            <a:endParaRPr lang="en-US"/>
          </a:p>
        </p:txBody>
      </p:sp>
      <p:sp>
        <p:nvSpPr>
          <p:cNvPr id="878599" name="Rectangle 7"/>
          <p:cNvSpPr>
            <a:spLocks noChangeArrowheads="1"/>
          </p:cNvSpPr>
          <p:nvPr/>
        </p:nvSpPr>
        <p:spPr bwMode="auto">
          <a:xfrm>
            <a:off x="8484432" y="228600"/>
            <a:ext cx="348417" cy="498423"/>
          </a:xfrm>
          <a:prstGeom prst="rect">
            <a:avLst/>
          </a:prstGeom>
          <a:solidFill>
            <a:srgbClr val="FF9900"/>
          </a:solidFill>
          <a:ln w="9525" algn="ctr">
            <a:solidFill>
              <a:srgbClr val="FF9900"/>
            </a:solidFill>
            <a:miter lim="800000"/>
            <a:headEnd/>
            <a:tailEnd/>
          </a:ln>
          <a:effectLst/>
        </p:spPr>
        <p:txBody>
          <a:bodyPr wrap="none" anchor="ctr"/>
          <a:lstStyle/>
          <a:p>
            <a:pPr>
              <a:defRPr/>
            </a:pPr>
            <a:endParaRPr lang="en-US"/>
          </a:p>
        </p:txBody>
      </p:sp>
      <p:sp>
        <p:nvSpPr>
          <p:cNvPr id="878596" name="Rectangle 4"/>
          <p:cNvSpPr>
            <a:spLocks noChangeArrowheads="1"/>
          </p:cNvSpPr>
          <p:nvPr/>
        </p:nvSpPr>
        <p:spPr bwMode="auto">
          <a:xfrm>
            <a:off x="838200" y="76200"/>
            <a:ext cx="8305800" cy="60325"/>
          </a:xfrm>
          <a:prstGeom prst="rect">
            <a:avLst/>
          </a:prstGeom>
          <a:solidFill>
            <a:srgbClr val="008000"/>
          </a:solidFill>
          <a:ln w="9525">
            <a:solidFill>
              <a:srgbClr val="008000"/>
            </a:solidFill>
            <a:miter lim="800000"/>
            <a:headEnd/>
            <a:tailEnd/>
          </a:ln>
          <a:effectLst/>
        </p:spPr>
        <p:txBody>
          <a:bodyPr wrap="none" anchor="ctr"/>
          <a:lstStyle/>
          <a:p>
            <a:pPr>
              <a:defRPr/>
            </a:pPr>
            <a:endParaRPr lang="en-US"/>
          </a:p>
        </p:txBody>
      </p:sp>
      <p:sp>
        <p:nvSpPr>
          <p:cNvPr id="878598" name="Rectangle 6"/>
          <p:cNvSpPr>
            <a:spLocks noChangeArrowheads="1"/>
          </p:cNvSpPr>
          <p:nvPr/>
        </p:nvSpPr>
        <p:spPr bwMode="auto">
          <a:xfrm>
            <a:off x="8756650" y="76200"/>
            <a:ext cx="387350" cy="620843"/>
          </a:xfrm>
          <a:prstGeom prst="rect">
            <a:avLst/>
          </a:prstGeom>
          <a:solidFill>
            <a:srgbClr val="008000"/>
          </a:solidFill>
          <a:ln w="9525" algn="ctr">
            <a:solidFill>
              <a:srgbClr val="008000"/>
            </a:solidFill>
            <a:miter lim="800000"/>
            <a:headEnd/>
            <a:tailEnd/>
          </a:ln>
          <a:effectLst/>
        </p:spPr>
        <p:txBody>
          <a:bodyPr wrap="none" anchor="ctr"/>
          <a:lstStyle/>
          <a:p>
            <a:pPr>
              <a:defRPr/>
            </a:pPr>
            <a:endParaRPr lang="en-US"/>
          </a:p>
        </p:txBody>
      </p:sp>
      <p:sp>
        <p:nvSpPr>
          <p:cNvPr id="878602" name="Line 10"/>
          <p:cNvSpPr>
            <a:spLocks noChangeShapeType="1"/>
          </p:cNvSpPr>
          <p:nvPr userDrawn="1"/>
        </p:nvSpPr>
        <p:spPr bwMode="auto">
          <a:xfrm>
            <a:off x="9012238" y="727023"/>
            <a:ext cx="0" cy="6130977"/>
          </a:xfrm>
          <a:prstGeom prst="line">
            <a:avLst/>
          </a:prstGeom>
          <a:noFill/>
          <a:ln w="57150" cap="rnd">
            <a:solidFill>
              <a:srgbClr val="008000"/>
            </a:solidFill>
            <a:prstDash val="sysDot"/>
            <a:round/>
            <a:headEnd/>
            <a:tailEnd/>
          </a:ln>
          <a:effectLst/>
        </p:spPr>
        <p:txBody>
          <a:bodyPr wrap="square">
            <a:spAutoFit/>
          </a:bodyPr>
          <a:lstStyle/>
          <a:p>
            <a:pPr>
              <a:defRPr/>
            </a:pPr>
            <a:endParaRPr lang="en-US"/>
          </a:p>
        </p:txBody>
      </p:sp>
      <p:sp>
        <p:nvSpPr>
          <p:cNvPr id="878604" name="AutoShape 12"/>
          <p:cNvSpPr>
            <a:spLocks noChangeArrowheads="1"/>
          </p:cNvSpPr>
          <p:nvPr userDrawn="1"/>
        </p:nvSpPr>
        <p:spPr bwMode="auto">
          <a:xfrm>
            <a:off x="7538778" y="706438"/>
            <a:ext cx="884237" cy="431800"/>
          </a:xfrm>
          <a:prstGeom prst="flowChartExtract">
            <a:avLst/>
          </a:prstGeom>
          <a:solidFill>
            <a:schemeClr val="bg1"/>
          </a:solidFill>
          <a:ln w="9525" algn="ctr">
            <a:noFill/>
            <a:miter lim="800000"/>
            <a:headEnd/>
            <a:tailEnd/>
          </a:ln>
          <a:effectLst/>
        </p:spPr>
        <p:txBody>
          <a:bodyPr wrap="none" anchor="ctr">
            <a:spAutoFit/>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9" r:id="rId1"/>
    <p:sldLayoutId id="2147483658" r:id="rId2"/>
    <p:sldLayoutId id="2147483670"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sf.gov/"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nsf.gov/"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2.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hyperlink" Target="http://www.nsf.gov/" TargetMode="External"/><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hyperlink" Target="http://www.nsf.gov/"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2.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hyperlink" Target="http://www.nsf.gov/"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hyperlink" Target="http://www.nsf.go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nsf.gov/"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hyperlink" Target="http://www.nsf.gov/" TargetMode="External"/><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hyperlink" Target="http://www.nsf.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nsf.gov/"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2.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www.nsf.gov/" TargetMode="External"/><Relationship Id="rId7"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hyperlink" Target="http://www.nsf.gov/"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nsf.gov/" TargetMode="External"/><Relationship Id="rId7"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hyperlink" Target="http://www.nsf.gov/"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nsf.gov/" TargetMode="External"/><Relationship Id="rId7"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7.jpeg"/><Relationship Id="rId7"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www.nsf.go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nsf.gov/"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hyperlink" Target="http://www.nsf.gov/"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pn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hyperlink" Target="http://www.nsf.gov/"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hyperlink" Target="http://www.nsf.gov/"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hyperlink" Target="http://www.nsf.gov/"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jpeg"/><Relationship Id="rId4" Type="http://schemas.openxmlformats.org/officeDocument/2006/relationships/image" Target="../media/image6.jpeg"/><Relationship Id="rId9" Type="http://schemas.openxmlformats.org/officeDocument/2006/relationships/hyperlink" Target="http://www.nsf.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hyperlink" Target="http://www.nsf.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nsf.gov/"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hyperlink" Target="http://www.nsf.gov/"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hyperlink" Target="http://www.nsf.go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nsf.gov/"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1" name="Picture 58" descr="National Science Foundation">
            <a:hlinkClick r:id="rId3"/>
          </p:cNvPr>
          <p:cNvPicPr>
            <a:picLocks noChangeAspect="1" noChangeArrowheads="1"/>
          </p:cNvPicPr>
          <p:nvPr/>
        </p:nvPicPr>
        <p:blipFill>
          <a:blip r:embed="rId4" cstate="print"/>
          <a:srcRect/>
          <a:stretch>
            <a:fillRect/>
          </a:stretch>
        </p:blipFill>
        <p:spPr bwMode="auto">
          <a:xfrm>
            <a:off x="1" y="0"/>
            <a:ext cx="691330" cy="663677"/>
          </a:xfrm>
          <a:prstGeom prst="rect">
            <a:avLst/>
          </a:prstGeom>
          <a:noFill/>
          <a:ln w="9525">
            <a:noFill/>
            <a:miter lim="800000"/>
            <a:headEnd/>
            <a:tailEnd/>
          </a:ln>
        </p:spPr>
      </p:pic>
      <p:pic>
        <p:nvPicPr>
          <p:cNvPr id="15372" name="Picture 2"/>
          <p:cNvPicPr>
            <a:picLocks noChangeAspect="1" noChangeArrowheads="1"/>
          </p:cNvPicPr>
          <p:nvPr/>
        </p:nvPicPr>
        <p:blipFill>
          <a:blip r:embed="rId5" cstate="print"/>
          <a:srcRect/>
          <a:stretch>
            <a:fillRect/>
          </a:stretch>
        </p:blipFill>
        <p:spPr bwMode="auto">
          <a:xfrm>
            <a:off x="7772400" y="0"/>
            <a:ext cx="1371600" cy="838685"/>
          </a:xfrm>
          <a:prstGeom prst="rect">
            <a:avLst/>
          </a:prstGeom>
          <a:noFill/>
          <a:ln w="9525">
            <a:noFill/>
            <a:miter lim="800000"/>
            <a:headEnd/>
            <a:tailEnd/>
          </a:ln>
        </p:spPr>
      </p:pic>
      <p:sp>
        <p:nvSpPr>
          <p:cNvPr id="21" name="Title 1"/>
          <p:cNvSpPr>
            <a:spLocks noGrp="1"/>
          </p:cNvSpPr>
          <p:nvPr>
            <p:ph type="title"/>
          </p:nvPr>
        </p:nvSpPr>
        <p:spPr>
          <a:xfrm>
            <a:off x="594166" y="2216047"/>
            <a:ext cx="7867291" cy="669259"/>
          </a:xfrm>
        </p:spPr>
        <p:txBody>
          <a:bodyPr>
            <a:normAutofit fontScale="90000"/>
          </a:bodyPr>
          <a:lstStyle/>
          <a:p>
            <a:r>
              <a:rPr lang="en-US" sz="4000" dirty="0" smtClean="0"/>
              <a:t>Building Your Pipeline – </a:t>
            </a:r>
            <a:r>
              <a:rPr lang="en-US" sz="4000" dirty="0" smtClean="0">
                <a:solidFill>
                  <a:schemeClr val="tx1"/>
                </a:solidFill>
              </a:rPr>
              <a:t>Strategies</a:t>
            </a:r>
            <a:r>
              <a:rPr lang="en-US" sz="4000" dirty="0" smtClean="0"/>
              <a:t> for Recruiting and Keeping Students Engaged in PREM </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UTPA-UMN PREM</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9" name="Text Box 8"/>
          <p:cNvSpPr txBox="1">
            <a:spLocks noChangeArrowheads="1"/>
          </p:cNvSpPr>
          <p:nvPr/>
        </p:nvSpPr>
        <p:spPr bwMode="auto">
          <a:xfrm>
            <a:off x="2502856" y="5511219"/>
            <a:ext cx="3877473" cy="954107"/>
          </a:xfrm>
          <a:prstGeom prst="rect">
            <a:avLst/>
          </a:prstGeom>
          <a:noFill/>
          <a:ln w="9525">
            <a:noFill/>
            <a:miter lim="800000"/>
            <a:headEnd/>
            <a:tailEnd/>
          </a:ln>
          <a:effectLst/>
        </p:spPr>
        <p:txBody>
          <a:bodyPr wrap="none">
            <a:prstTxWarp prst="textNoShape">
              <a:avLst/>
            </a:prstTxWarp>
            <a:spAutoFit/>
          </a:bodyPr>
          <a:lstStyle/>
          <a:p>
            <a:pPr algn="ctr" eaLnBrk="1" hangingPunct="1"/>
            <a:r>
              <a:rPr lang="en-US" sz="1400" dirty="0" smtClean="0">
                <a:latin typeface="Arial" pitchFamily="96" charset="0"/>
              </a:rPr>
              <a:t>Karen Lozano Ph.D., Arturo A. Fuentes Ph.D.</a:t>
            </a:r>
            <a:endParaRPr lang="en-US" sz="1400" dirty="0">
              <a:latin typeface="Arial" pitchFamily="96" charset="0"/>
            </a:endParaRPr>
          </a:p>
          <a:p>
            <a:pPr algn="ctr" eaLnBrk="1" hangingPunct="1"/>
            <a:r>
              <a:rPr lang="en-US" sz="1400" dirty="0" smtClean="0">
                <a:latin typeface="Arial" pitchFamily="96" charset="0"/>
              </a:rPr>
              <a:t>UTPA </a:t>
            </a:r>
          </a:p>
          <a:p>
            <a:pPr algn="ctr"/>
            <a:r>
              <a:rPr lang="en-US" sz="1400" dirty="0" smtClean="0">
                <a:latin typeface="Arial" pitchFamily="96" charset="0"/>
              </a:rPr>
              <a:t>October 26, 2011</a:t>
            </a:r>
          </a:p>
          <a:p>
            <a:pPr algn="ctr" eaLnBrk="1" hangingPunct="1"/>
            <a:endParaRPr lang="en-US" sz="1400" dirty="0">
              <a:latin typeface="Arial" pitchFamily="96" charset="0"/>
            </a:endParaRPr>
          </a:p>
        </p:txBody>
      </p:sp>
      <p:sp>
        <p:nvSpPr>
          <p:cNvPr id="10" name="Text Box 6"/>
          <p:cNvSpPr txBox="1">
            <a:spLocks noChangeArrowheads="1"/>
          </p:cNvSpPr>
          <p:nvPr/>
        </p:nvSpPr>
        <p:spPr bwMode="auto">
          <a:xfrm>
            <a:off x="1810751" y="482670"/>
            <a:ext cx="5400837" cy="1600438"/>
          </a:xfrm>
          <a:prstGeom prst="rect">
            <a:avLst/>
          </a:prstGeom>
          <a:noFill/>
          <a:ln w="9525">
            <a:noFill/>
            <a:miter lim="800000"/>
            <a:headEnd/>
            <a:tailEnd/>
          </a:ln>
          <a:effectLst/>
        </p:spPr>
        <p:txBody>
          <a:bodyPr wrap="none">
            <a:prstTxWarp prst="textNoShape">
              <a:avLst/>
            </a:prstTxWarp>
            <a:spAutoFit/>
          </a:bodyPr>
          <a:lstStyle/>
          <a:p>
            <a:pPr algn="ctr"/>
            <a:r>
              <a:rPr lang="en-US" sz="2800" b="1" dirty="0" smtClean="0">
                <a:latin typeface="Arial" pitchFamily="96" charset="0"/>
              </a:rPr>
              <a:t>Directors Meeting</a:t>
            </a:r>
          </a:p>
          <a:p>
            <a:pPr algn="ctr"/>
            <a:r>
              <a:rPr lang="en-US" sz="2800" b="1" dirty="0" smtClean="0"/>
              <a:t>Division of Materials Research</a:t>
            </a:r>
            <a:endParaRPr lang="en-US" sz="2800" dirty="0" smtClean="0"/>
          </a:p>
          <a:p>
            <a:pPr algn="ctr"/>
            <a:r>
              <a:rPr lang="en-US" sz="2800" b="1" dirty="0" smtClean="0"/>
              <a:t>National Science Foundation</a:t>
            </a:r>
            <a:endParaRPr lang="en-US" sz="2800" dirty="0" smtClean="0"/>
          </a:p>
          <a:p>
            <a:pPr algn="ctr" eaLnBrk="1" hangingPunct="1"/>
            <a:endParaRPr lang="en-US" sz="1400" dirty="0" smtClean="0">
              <a:latin typeface="Arial" pitchFamily="9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Research</a:t>
            </a:r>
            <a:br>
              <a:rPr lang="en-US" dirty="0" smtClean="0"/>
            </a:br>
            <a:r>
              <a:rPr lang="en-US" dirty="0" smtClean="0"/>
              <a:t> Activities</a:t>
            </a:r>
            <a:endParaRPr lang="en-US" dirty="0"/>
          </a:p>
        </p:txBody>
      </p:sp>
      <p:sp>
        <p:nvSpPr>
          <p:cNvPr id="3" name="Content Placeholder 2"/>
          <p:cNvSpPr>
            <a:spLocks noGrp="1"/>
          </p:cNvSpPr>
          <p:nvPr>
            <p:ph idx="1"/>
          </p:nvPr>
        </p:nvSpPr>
        <p:spPr>
          <a:xfrm>
            <a:off x="351692" y="1717430"/>
            <a:ext cx="5413677" cy="4525963"/>
          </a:xfrm>
        </p:spPr>
        <p:txBody>
          <a:bodyPr/>
          <a:lstStyle/>
          <a:p>
            <a:pPr>
              <a:buFont typeface="Wingdings" pitchFamily="2" charset="2"/>
              <a:buChar char="Ø"/>
            </a:pPr>
            <a:r>
              <a:rPr lang="en-US" dirty="0" smtClean="0"/>
              <a:t>Students receive an interdisciplinary training to create a solid background for modern materials science. </a:t>
            </a:r>
          </a:p>
          <a:p>
            <a:pPr>
              <a:buFont typeface="Wingdings" pitchFamily="2" charset="2"/>
              <a:buChar char="Ø"/>
            </a:pPr>
            <a:r>
              <a:rPr lang="en-US" dirty="0" smtClean="0"/>
              <a:t>UMN faculty and sponsored PhD students collaborate with UTPA faculty and students.</a:t>
            </a:r>
          </a:p>
          <a:p>
            <a:pPr lvl="1"/>
            <a:endParaRPr lang="en-US" dirty="0" smtClean="0"/>
          </a:p>
          <a:p>
            <a:pPr lvl="1"/>
            <a:endParaRPr lang="en-US" dirty="0" smtClean="0"/>
          </a:p>
          <a:p>
            <a:pPr lvl="1"/>
            <a:endParaRPr lang="en-US" dirty="0"/>
          </a:p>
        </p:txBody>
      </p:sp>
      <p:pic>
        <p:nvPicPr>
          <p:cNvPr id="4" name="Picture 58" descr="National Science Foundation">
            <a:hlinkClick r:id="rId3"/>
          </p:cNvPr>
          <p:cNvPicPr>
            <a:picLocks noChangeAspect="1" noChangeArrowheads="1"/>
          </p:cNvPicPr>
          <p:nvPr/>
        </p:nvPicPr>
        <p:blipFill>
          <a:blip r:embed="rId4" cstate="print"/>
          <a:srcRect/>
          <a:stretch>
            <a:fillRect/>
          </a:stretch>
        </p:blipFill>
        <p:spPr bwMode="auto">
          <a:xfrm>
            <a:off x="1" y="0"/>
            <a:ext cx="691330" cy="663677"/>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7772400" y="0"/>
            <a:ext cx="1371600" cy="838685"/>
          </a:xfrm>
          <a:prstGeom prst="rect">
            <a:avLst/>
          </a:prstGeom>
          <a:noFill/>
          <a:ln w="9525">
            <a:noFill/>
            <a:miter lim="800000"/>
            <a:headEnd/>
            <a:tailEnd/>
          </a:ln>
        </p:spPr>
      </p:pic>
      <p:pic>
        <p:nvPicPr>
          <p:cNvPr id="6" name="Picture 5" descr="CSC_0049.JPG"/>
          <p:cNvPicPr>
            <a:picLocks noChangeAspect="1"/>
          </p:cNvPicPr>
          <p:nvPr/>
        </p:nvPicPr>
        <p:blipFill>
          <a:blip r:embed="rId6" cstate="print"/>
          <a:srcRect l="29661" r="19153" b="8468"/>
          <a:stretch>
            <a:fillRect/>
          </a:stretch>
        </p:blipFill>
        <p:spPr>
          <a:xfrm>
            <a:off x="5579097" y="2247241"/>
            <a:ext cx="3301424" cy="392107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Seminar</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Open student-based seminar designed to provide students objective feedback on the impact of their research participation and to develop technical communication skills. </a:t>
            </a:r>
          </a:p>
        </p:txBody>
      </p:sp>
      <p:pic>
        <p:nvPicPr>
          <p:cNvPr id="4" name="Picture 58" descr="National Science Foundation">
            <a:hlinkClick r:id="rId3"/>
          </p:cNvPr>
          <p:cNvPicPr>
            <a:picLocks noChangeAspect="1" noChangeArrowheads="1"/>
          </p:cNvPicPr>
          <p:nvPr/>
        </p:nvPicPr>
        <p:blipFill>
          <a:blip r:embed="rId4" cstate="print"/>
          <a:srcRect/>
          <a:stretch>
            <a:fillRect/>
          </a:stretch>
        </p:blipFill>
        <p:spPr bwMode="auto">
          <a:xfrm>
            <a:off x="1" y="0"/>
            <a:ext cx="691330" cy="663677"/>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7772400" y="0"/>
            <a:ext cx="1371600" cy="838685"/>
          </a:xfrm>
          <a:prstGeom prst="rect">
            <a:avLst/>
          </a:prstGeom>
          <a:noFill/>
          <a:ln w="9525">
            <a:noFill/>
            <a:miter lim="800000"/>
            <a:headEnd/>
            <a:tailEnd/>
          </a:ln>
        </p:spPr>
      </p:pic>
      <p:pic>
        <p:nvPicPr>
          <p:cNvPr id="7" name="Picture 6" descr="P1000361.JPG"/>
          <p:cNvPicPr>
            <a:picLocks noChangeAspect="1"/>
          </p:cNvPicPr>
          <p:nvPr/>
        </p:nvPicPr>
        <p:blipFill>
          <a:blip r:embed="rId6" cstate="print"/>
          <a:stretch>
            <a:fillRect/>
          </a:stretch>
        </p:blipFill>
        <p:spPr>
          <a:xfrm>
            <a:off x="4607170" y="4119399"/>
            <a:ext cx="4091354" cy="2328296"/>
          </a:xfrm>
          <a:prstGeom prst="rect">
            <a:avLst/>
          </a:prstGeom>
        </p:spPr>
      </p:pic>
      <p:pic>
        <p:nvPicPr>
          <p:cNvPr id="8" name="Picture 7" descr="P1000365.JPG"/>
          <p:cNvPicPr>
            <a:picLocks noChangeAspect="1"/>
          </p:cNvPicPr>
          <p:nvPr/>
        </p:nvPicPr>
        <p:blipFill>
          <a:blip r:embed="rId7" cstate="print"/>
          <a:stretch>
            <a:fillRect/>
          </a:stretch>
        </p:blipFill>
        <p:spPr>
          <a:xfrm>
            <a:off x="211014" y="4091617"/>
            <a:ext cx="4185137" cy="235607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Seminar</a:t>
            </a:r>
            <a:endParaRPr lang="en-US" dirty="0"/>
          </a:p>
        </p:txBody>
      </p:sp>
      <p:sp>
        <p:nvSpPr>
          <p:cNvPr id="3" name="Content Placeholder 2"/>
          <p:cNvSpPr>
            <a:spLocks noGrp="1"/>
          </p:cNvSpPr>
          <p:nvPr>
            <p:ph idx="1"/>
          </p:nvPr>
        </p:nvSpPr>
        <p:spPr>
          <a:xfrm>
            <a:off x="492370" y="1354016"/>
            <a:ext cx="8229600" cy="4525963"/>
          </a:xfrm>
        </p:spPr>
        <p:txBody>
          <a:bodyPr/>
          <a:lstStyle/>
          <a:p>
            <a:pPr>
              <a:buFont typeface="Wingdings" pitchFamily="2" charset="2"/>
              <a:buChar char="Ø"/>
            </a:pPr>
            <a:r>
              <a:rPr lang="en-US" dirty="0" smtClean="0"/>
              <a:t>Takes place every 3 or 4 weeks with 4 presentations from PREM students and faculty during the Fall and Spring semesters. (Note: every 2 weeks during the summer)</a:t>
            </a:r>
            <a:endParaRPr lang="en-US" dirty="0"/>
          </a:p>
        </p:txBody>
      </p:sp>
      <p:pic>
        <p:nvPicPr>
          <p:cNvPr id="4" name="Picture 58" descr="National Science Foundation">
            <a:hlinkClick r:id="rId3"/>
          </p:cNvPr>
          <p:cNvPicPr>
            <a:picLocks noChangeAspect="1" noChangeArrowheads="1"/>
          </p:cNvPicPr>
          <p:nvPr/>
        </p:nvPicPr>
        <p:blipFill>
          <a:blip r:embed="rId4" cstate="print"/>
          <a:srcRect/>
          <a:stretch>
            <a:fillRect/>
          </a:stretch>
        </p:blipFill>
        <p:spPr bwMode="auto">
          <a:xfrm>
            <a:off x="1" y="0"/>
            <a:ext cx="691330" cy="663677"/>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7772400" y="0"/>
            <a:ext cx="1371600" cy="838685"/>
          </a:xfrm>
          <a:prstGeom prst="rect">
            <a:avLst/>
          </a:prstGeom>
          <a:noFill/>
          <a:ln w="9525">
            <a:noFill/>
            <a:miter lim="800000"/>
            <a:headEnd/>
            <a:tailEnd/>
          </a:ln>
        </p:spPr>
      </p:pic>
      <p:pic>
        <p:nvPicPr>
          <p:cNvPr id="6" name="Picture 5" descr="P1000354.JPG"/>
          <p:cNvPicPr>
            <a:picLocks noChangeAspect="1"/>
          </p:cNvPicPr>
          <p:nvPr/>
        </p:nvPicPr>
        <p:blipFill>
          <a:blip r:embed="rId6" cstate="print"/>
          <a:srcRect t="24421"/>
          <a:stretch>
            <a:fillRect/>
          </a:stretch>
        </p:blipFill>
        <p:spPr>
          <a:xfrm>
            <a:off x="90616" y="4176601"/>
            <a:ext cx="8837616" cy="234143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Seminar</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Research skills sessions are also conducted during the research seminar. </a:t>
            </a:r>
          </a:p>
          <a:p>
            <a:pPr>
              <a:buFont typeface="Wingdings" pitchFamily="2" charset="2"/>
              <a:buChar char="Ø"/>
            </a:pPr>
            <a:r>
              <a:rPr lang="en-US" dirty="0" smtClean="0"/>
              <a:t>Journal articles reading, understanding and writing sessions are also conducted.</a:t>
            </a:r>
          </a:p>
          <a:p>
            <a:pPr>
              <a:buFont typeface="Wingdings" pitchFamily="2" charset="2"/>
              <a:buChar char="Ø"/>
            </a:pPr>
            <a:r>
              <a:rPr lang="en-US" dirty="0" smtClean="0"/>
              <a:t>Students also present their work in poster format at the end of the summer; the posters, as well as, the abstracts are compiled into an annual PREM booklet.</a:t>
            </a:r>
            <a:endParaRPr lang="en-US" dirty="0"/>
          </a:p>
        </p:txBody>
      </p:sp>
      <p:pic>
        <p:nvPicPr>
          <p:cNvPr id="4" name="Picture 58" descr="National Science Foundation">
            <a:hlinkClick r:id="rId3"/>
          </p:cNvPr>
          <p:cNvPicPr>
            <a:picLocks noChangeAspect="1" noChangeArrowheads="1"/>
          </p:cNvPicPr>
          <p:nvPr/>
        </p:nvPicPr>
        <p:blipFill>
          <a:blip r:embed="rId4" cstate="print"/>
          <a:srcRect/>
          <a:stretch>
            <a:fillRect/>
          </a:stretch>
        </p:blipFill>
        <p:spPr bwMode="auto">
          <a:xfrm>
            <a:off x="1" y="0"/>
            <a:ext cx="691330" cy="663677"/>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7772400" y="0"/>
            <a:ext cx="1371600" cy="8386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34" y="363747"/>
            <a:ext cx="8229600" cy="1143000"/>
          </a:xfrm>
        </p:spPr>
        <p:txBody>
          <a:bodyPr>
            <a:normAutofit fontScale="90000"/>
          </a:bodyPr>
          <a:lstStyle/>
          <a:p>
            <a:r>
              <a:rPr lang="en-US" dirty="0" smtClean="0"/>
              <a:t>PREM Student Recruitment &amp; Engagement Key Activities</a:t>
            </a:r>
            <a:endParaRPr lang="en-US" dirty="0"/>
          </a:p>
        </p:txBody>
      </p:sp>
      <p:sp>
        <p:nvSpPr>
          <p:cNvPr id="3" name="Content Placeholder 2"/>
          <p:cNvSpPr>
            <a:spLocks noGrp="1"/>
          </p:cNvSpPr>
          <p:nvPr>
            <p:ph idx="1"/>
          </p:nvPr>
        </p:nvSpPr>
        <p:spPr>
          <a:xfrm>
            <a:off x="447869" y="1867061"/>
            <a:ext cx="8229600" cy="4748343"/>
          </a:xfrm>
        </p:spPr>
        <p:txBody>
          <a:bodyPr>
            <a:normAutofit fontScale="70000" lnSpcReduction="20000"/>
          </a:bodyPr>
          <a:lstStyle/>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Background information</a:t>
            </a: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Student recruitment activities</a:t>
            </a: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Student research experiences &amp; research seminar at UTPA</a:t>
            </a: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a:t>
            </a:r>
            <a:r>
              <a:rPr lang="en-US" dirty="0" smtClean="0">
                <a:solidFill>
                  <a:srgbClr val="FF0000"/>
                </a:solidFill>
                <a:latin typeface="Arial" pitchFamily="96" charset="0"/>
                <a:ea typeface="Arial" pitchFamily="96" charset="0"/>
                <a:cs typeface="Arial" pitchFamily="96" charset="0"/>
              </a:rPr>
              <a:t>UTPA - REU participants and Faculty-Student Teams at UMN, &amp; </a:t>
            </a:r>
            <a:r>
              <a:rPr lang="en-US" dirty="0" smtClean="0">
                <a:solidFill>
                  <a:srgbClr val="FF0000"/>
                </a:solidFill>
              </a:rPr>
              <a:t>UTPA faculty and student visits to UMN Industrial Consortium (IPRIME)</a:t>
            </a:r>
            <a:endParaRPr lang="en-US" dirty="0" smtClean="0">
              <a:solidFill>
                <a:srgbClr val="FF0000"/>
              </a:solidFill>
              <a:latin typeface="Arial" pitchFamily="96" charset="0"/>
              <a:ea typeface="Arial" pitchFamily="96" charset="0"/>
              <a:cs typeface="Arial" pitchFamily="96" charset="0"/>
            </a:endParaRP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UTPA-UMN joint research symposium, poster sessions, seminar speakers, webcast seminars at UTPA</a:t>
            </a: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Student involvement in outreach activities</a:t>
            </a:r>
          </a:p>
        </p:txBody>
      </p:sp>
      <p:pic>
        <p:nvPicPr>
          <p:cNvPr id="7" name="Picture 2"/>
          <p:cNvPicPr>
            <a:picLocks noChangeAspect="1" noChangeArrowheads="1"/>
          </p:cNvPicPr>
          <p:nvPr/>
        </p:nvPicPr>
        <p:blipFill>
          <a:blip r:embed="rId3" cstate="print"/>
          <a:srcRect/>
          <a:stretch>
            <a:fillRect/>
          </a:stretch>
        </p:blipFill>
        <p:spPr bwMode="auto">
          <a:xfrm>
            <a:off x="7772400" y="0"/>
            <a:ext cx="1371600" cy="838685"/>
          </a:xfrm>
          <a:prstGeom prst="rect">
            <a:avLst/>
          </a:prstGeom>
          <a:noFill/>
          <a:ln w="9525">
            <a:noFill/>
            <a:miter lim="800000"/>
            <a:headEnd/>
            <a:tailEnd/>
          </a:ln>
        </p:spPr>
      </p:pic>
      <p:pic>
        <p:nvPicPr>
          <p:cNvPr id="8" name="Picture 58" descr="National Science Foundation">
            <a:hlinkClick r:id="rId4"/>
          </p:cNvPr>
          <p:cNvPicPr>
            <a:picLocks noChangeAspect="1" noChangeArrowheads="1"/>
          </p:cNvPicPr>
          <p:nvPr/>
        </p:nvPicPr>
        <p:blipFill>
          <a:blip r:embed="rId5" cstate="print"/>
          <a:srcRect/>
          <a:stretch>
            <a:fillRect/>
          </a:stretch>
        </p:blipFill>
        <p:spPr bwMode="auto">
          <a:xfrm>
            <a:off x="1" y="0"/>
            <a:ext cx="691330" cy="6636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UTPA  Visits to UMN </a:t>
            </a:r>
            <a:br>
              <a:rPr lang="en-US" dirty="0" smtClean="0">
                <a:solidFill>
                  <a:schemeClr val="tx1"/>
                </a:solidFill>
              </a:rPr>
            </a:br>
            <a:r>
              <a:rPr lang="en-US" dirty="0" smtClean="0">
                <a:solidFill>
                  <a:schemeClr val="tx1"/>
                </a:solidFill>
              </a:rPr>
              <a:t>Industrial Consortium (IPRIME)</a:t>
            </a:r>
            <a:endParaRPr lang="en-US" dirty="0">
              <a:solidFill>
                <a:schemeClr val="tx1"/>
              </a:solidFill>
            </a:endParaRPr>
          </a:p>
        </p:txBody>
      </p:sp>
      <p:sp>
        <p:nvSpPr>
          <p:cNvPr id="3" name="Content Placeholder 2"/>
          <p:cNvSpPr>
            <a:spLocks noGrp="1"/>
          </p:cNvSpPr>
          <p:nvPr>
            <p:ph idx="1"/>
          </p:nvPr>
        </p:nvSpPr>
        <p:spPr>
          <a:xfrm>
            <a:off x="457200" y="1749489"/>
            <a:ext cx="8229600" cy="4525963"/>
          </a:xfrm>
        </p:spPr>
        <p:txBody>
          <a:bodyPr/>
          <a:lstStyle/>
          <a:p>
            <a:pPr>
              <a:buFont typeface="Wingdings" pitchFamily="2" charset="2"/>
              <a:buChar char="Ø"/>
            </a:pPr>
            <a:r>
              <a:rPr lang="en-US" dirty="0" smtClean="0"/>
              <a:t>In Spring 2010 &amp; 2011, UTPA faculty and students traveled to UMN for IPRIME meeting.</a:t>
            </a:r>
          </a:p>
          <a:p>
            <a:pPr>
              <a:buFont typeface="Wingdings" pitchFamily="2" charset="2"/>
              <a:buChar char="Ø"/>
            </a:pPr>
            <a:r>
              <a:rPr lang="en-US" dirty="0" smtClean="0"/>
              <a:t>Excellent opportunity to visit UMN, find out about other research projects, tour labs, and promote collaborations.</a:t>
            </a:r>
          </a:p>
          <a:p>
            <a:pPr>
              <a:buFont typeface="Wingdings" pitchFamily="2" charset="2"/>
              <a:buChar char="Ø"/>
            </a:pPr>
            <a:r>
              <a:rPr lang="en-US" dirty="0" smtClean="0"/>
              <a:t>There are already more UTPA faculty and students interested in going to IPRIME.</a:t>
            </a:r>
            <a:endParaRPr lang="en-US" dirty="0"/>
          </a:p>
        </p:txBody>
      </p:sp>
      <p:pic>
        <p:nvPicPr>
          <p:cNvPr id="4" name="Picture 58" descr="National Science Foundation">
            <a:hlinkClick r:id="rId3"/>
          </p:cNvPr>
          <p:cNvPicPr>
            <a:picLocks noChangeAspect="1" noChangeArrowheads="1"/>
          </p:cNvPicPr>
          <p:nvPr/>
        </p:nvPicPr>
        <p:blipFill>
          <a:blip r:embed="rId4" cstate="print"/>
          <a:srcRect/>
          <a:stretch>
            <a:fillRect/>
          </a:stretch>
        </p:blipFill>
        <p:spPr bwMode="auto">
          <a:xfrm>
            <a:off x="1" y="0"/>
            <a:ext cx="691330" cy="663677"/>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7772400" y="0"/>
            <a:ext cx="1371600" cy="8386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8" y="262915"/>
            <a:ext cx="8229600" cy="1143000"/>
          </a:xfrm>
        </p:spPr>
        <p:txBody>
          <a:bodyPr/>
          <a:lstStyle/>
          <a:p>
            <a:r>
              <a:rPr lang="en-US" dirty="0" smtClean="0"/>
              <a:t>UTPA Students and Faculty</a:t>
            </a:r>
            <a:br>
              <a:rPr lang="en-US" dirty="0" smtClean="0"/>
            </a:br>
            <a:r>
              <a:rPr lang="en-US" dirty="0" smtClean="0"/>
              <a:t>at UMN Summer Program</a:t>
            </a:r>
            <a:endParaRPr lang="en-US" dirty="0">
              <a:solidFill>
                <a:schemeClr val="tx1"/>
              </a:solidFill>
            </a:endParaRPr>
          </a:p>
        </p:txBody>
      </p:sp>
      <p:sp>
        <p:nvSpPr>
          <p:cNvPr id="3" name="Content Placeholder 2"/>
          <p:cNvSpPr>
            <a:spLocks noGrp="1"/>
          </p:cNvSpPr>
          <p:nvPr>
            <p:ph idx="1"/>
          </p:nvPr>
        </p:nvSpPr>
        <p:spPr>
          <a:xfrm>
            <a:off x="4850482" y="1952849"/>
            <a:ext cx="3966945" cy="4525963"/>
          </a:xfrm>
        </p:spPr>
        <p:txBody>
          <a:bodyPr/>
          <a:lstStyle/>
          <a:p>
            <a:pPr>
              <a:buFont typeface="Wingdings" pitchFamily="2" charset="2"/>
              <a:buChar char="Ø"/>
            </a:pPr>
            <a:r>
              <a:rPr lang="en-US" sz="2800" dirty="0" smtClean="0"/>
              <a:t>Highly Successful </a:t>
            </a:r>
          </a:p>
          <a:p>
            <a:pPr>
              <a:buFont typeface="Wingdings" pitchFamily="2" charset="2"/>
              <a:buChar char="Ø"/>
            </a:pPr>
            <a:r>
              <a:rPr lang="en-US" sz="2800" dirty="0" smtClean="0"/>
              <a:t>Student and faculty high level of satisfaction</a:t>
            </a:r>
          </a:p>
          <a:p>
            <a:pPr>
              <a:buFont typeface="Wingdings" pitchFamily="2" charset="2"/>
              <a:buChar char="Ø"/>
            </a:pPr>
            <a:r>
              <a:rPr lang="en-US" sz="2800" dirty="0" smtClean="0"/>
              <a:t>Joint Publications</a:t>
            </a:r>
          </a:p>
        </p:txBody>
      </p:sp>
      <p:pic>
        <p:nvPicPr>
          <p:cNvPr id="4" name="Picture 58" descr="National Science Foundation">
            <a:hlinkClick r:id="rId3"/>
          </p:cNvPr>
          <p:cNvPicPr>
            <a:picLocks noChangeAspect="1" noChangeArrowheads="1"/>
          </p:cNvPicPr>
          <p:nvPr/>
        </p:nvPicPr>
        <p:blipFill>
          <a:blip r:embed="rId4" cstate="print"/>
          <a:srcRect/>
          <a:stretch>
            <a:fillRect/>
          </a:stretch>
        </p:blipFill>
        <p:spPr bwMode="auto">
          <a:xfrm>
            <a:off x="1" y="0"/>
            <a:ext cx="691330" cy="663677"/>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7772400" y="0"/>
            <a:ext cx="1371600" cy="838685"/>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srcRect t="15593"/>
          <a:stretch>
            <a:fillRect/>
          </a:stretch>
        </p:blipFill>
        <p:spPr bwMode="auto">
          <a:xfrm>
            <a:off x="312605" y="1950080"/>
            <a:ext cx="4520174" cy="3115701"/>
          </a:xfrm>
          <a:prstGeom prst="rect">
            <a:avLst/>
          </a:prstGeom>
          <a:noFill/>
          <a:ln w="9525">
            <a:noFill/>
            <a:miter lim="800000"/>
            <a:headEnd/>
            <a:tailEnd/>
          </a:ln>
        </p:spPr>
      </p:pic>
      <p:pic>
        <p:nvPicPr>
          <p:cNvPr id="7" name="Picture 8"/>
          <p:cNvPicPr>
            <a:picLocks noChangeAspect="1" noChangeArrowheads="1"/>
          </p:cNvPicPr>
          <p:nvPr/>
        </p:nvPicPr>
        <p:blipFill>
          <a:blip r:embed="rId7" cstate="print"/>
          <a:srcRect l="8353" t="9694" r="10902" b="9409"/>
          <a:stretch>
            <a:fillRect/>
          </a:stretch>
        </p:blipFill>
        <p:spPr bwMode="auto">
          <a:xfrm>
            <a:off x="4525347" y="4359633"/>
            <a:ext cx="4271963" cy="2360612"/>
          </a:xfrm>
          <a:prstGeom prst="rect">
            <a:avLst/>
          </a:prstGeom>
          <a:noFill/>
          <a:ln w="9525">
            <a:noFill/>
            <a:miter lim="800000"/>
            <a:headEnd/>
            <a:tailEnd/>
          </a:ln>
        </p:spPr>
      </p:pic>
      <p:sp>
        <p:nvSpPr>
          <p:cNvPr id="8" name="Oval 7"/>
          <p:cNvSpPr/>
          <p:nvPr/>
        </p:nvSpPr>
        <p:spPr bwMode="auto">
          <a:xfrm>
            <a:off x="3106964" y="2885927"/>
            <a:ext cx="450850" cy="3698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bwMode="auto">
          <a:xfrm>
            <a:off x="2565788" y="2857935"/>
            <a:ext cx="450850" cy="3698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bwMode="auto">
          <a:xfrm>
            <a:off x="783642" y="2447388"/>
            <a:ext cx="450850" cy="3698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bwMode="auto">
          <a:xfrm>
            <a:off x="1306157" y="2148809"/>
            <a:ext cx="450850" cy="3698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bwMode="auto">
          <a:xfrm>
            <a:off x="2463152" y="2186131"/>
            <a:ext cx="450850" cy="3698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bwMode="auto">
          <a:xfrm>
            <a:off x="7529675" y="4882696"/>
            <a:ext cx="450850" cy="3698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bwMode="auto">
          <a:xfrm>
            <a:off x="5840833" y="4724077"/>
            <a:ext cx="450850" cy="3698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bwMode="auto">
          <a:xfrm>
            <a:off x="7511013" y="4528133"/>
            <a:ext cx="450850" cy="3698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34" y="363747"/>
            <a:ext cx="8229600" cy="1143000"/>
          </a:xfrm>
        </p:spPr>
        <p:txBody>
          <a:bodyPr>
            <a:normAutofit fontScale="90000"/>
          </a:bodyPr>
          <a:lstStyle/>
          <a:p>
            <a:r>
              <a:rPr lang="en-US" dirty="0" smtClean="0"/>
              <a:t>PREM Student Recruitment &amp; Engagement Key Activities</a:t>
            </a:r>
            <a:endParaRPr lang="en-US" dirty="0"/>
          </a:p>
        </p:txBody>
      </p:sp>
      <p:sp>
        <p:nvSpPr>
          <p:cNvPr id="3" name="Content Placeholder 2"/>
          <p:cNvSpPr>
            <a:spLocks noGrp="1"/>
          </p:cNvSpPr>
          <p:nvPr>
            <p:ph idx="1"/>
          </p:nvPr>
        </p:nvSpPr>
        <p:spPr>
          <a:xfrm>
            <a:off x="447869" y="1867061"/>
            <a:ext cx="8229600" cy="4748343"/>
          </a:xfrm>
        </p:spPr>
        <p:txBody>
          <a:bodyPr>
            <a:normAutofit fontScale="70000" lnSpcReduction="20000"/>
          </a:bodyPr>
          <a:lstStyle/>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Background information</a:t>
            </a: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Student recruitment activities</a:t>
            </a: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Student research experiences &amp; research seminar at UTPA</a:t>
            </a: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UTPA - REU participants and Faculty-Student Teams at UMN, &amp; </a:t>
            </a:r>
            <a:r>
              <a:rPr lang="en-US" dirty="0" smtClean="0"/>
              <a:t>UTPA faculty and student visits to UMN Industrial Consortium (IPRIME)</a:t>
            </a:r>
            <a:endParaRPr lang="en-US" dirty="0" smtClean="0">
              <a:latin typeface="Arial" pitchFamily="96" charset="0"/>
              <a:ea typeface="Arial" pitchFamily="96" charset="0"/>
              <a:cs typeface="Arial" pitchFamily="96" charset="0"/>
            </a:endParaRP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a:t>
            </a:r>
            <a:r>
              <a:rPr lang="en-US" dirty="0" smtClean="0">
                <a:solidFill>
                  <a:srgbClr val="FF0000"/>
                </a:solidFill>
                <a:latin typeface="Arial" pitchFamily="96" charset="0"/>
                <a:ea typeface="Arial" pitchFamily="96" charset="0"/>
                <a:cs typeface="Arial" pitchFamily="96" charset="0"/>
              </a:rPr>
              <a:t>UTPA-UMN joint research symposium, poster sessions, seminar speakers, webcast seminars at UTPA</a:t>
            </a: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Student involvement in outreach activities</a:t>
            </a:r>
          </a:p>
        </p:txBody>
      </p:sp>
      <p:pic>
        <p:nvPicPr>
          <p:cNvPr id="7" name="Picture 2"/>
          <p:cNvPicPr>
            <a:picLocks noChangeAspect="1" noChangeArrowheads="1"/>
          </p:cNvPicPr>
          <p:nvPr/>
        </p:nvPicPr>
        <p:blipFill>
          <a:blip r:embed="rId3" cstate="print"/>
          <a:srcRect/>
          <a:stretch>
            <a:fillRect/>
          </a:stretch>
        </p:blipFill>
        <p:spPr bwMode="auto">
          <a:xfrm>
            <a:off x="7772400" y="0"/>
            <a:ext cx="1371600" cy="838685"/>
          </a:xfrm>
          <a:prstGeom prst="rect">
            <a:avLst/>
          </a:prstGeom>
          <a:noFill/>
          <a:ln w="9525">
            <a:noFill/>
            <a:miter lim="800000"/>
            <a:headEnd/>
            <a:tailEnd/>
          </a:ln>
        </p:spPr>
      </p:pic>
      <p:pic>
        <p:nvPicPr>
          <p:cNvPr id="8" name="Picture 58" descr="National Science Foundation">
            <a:hlinkClick r:id="rId4"/>
          </p:cNvPr>
          <p:cNvPicPr>
            <a:picLocks noChangeAspect="1" noChangeArrowheads="1"/>
          </p:cNvPicPr>
          <p:nvPr/>
        </p:nvPicPr>
        <p:blipFill>
          <a:blip r:embed="rId5" cstate="print"/>
          <a:srcRect/>
          <a:stretch>
            <a:fillRect/>
          </a:stretch>
        </p:blipFill>
        <p:spPr bwMode="auto">
          <a:xfrm>
            <a:off x="1" y="0"/>
            <a:ext cx="691330" cy="6636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92" y="262915"/>
            <a:ext cx="8229600" cy="1143000"/>
          </a:xfrm>
        </p:spPr>
        <p:txBody>
          <a:bodyPr/>
          <a:lstStyle/>
          <a:p>
            <a:r>
              <a:rPr lang="en-US" dirty="0" smtClean="0">
                <a:solidFill>
                  <a:schemeClr val="tx1"/>
                </a:solidFill>
              </a:rPr>
              <a:t>UTPA-UMN Joint Research Symposium &amp; Poster Session</a:t>
            </a:r>
            <a:endParaRPr lang="en-US" dirty="0">
              <a:solidFill>
                <a:schemeClr val="tx1"/>
              </a:solidFill>
            </a:endParaRPr>
          </a:p>
        </p:txBody>
      </p:sp>
      <p:pic>
        <p:nvPicPr>
          <p:cNvPr id="4" name="Picture 58" descr="National Science Foundation">
            <a:hlinkClick r:id="rId3"/>
          </p:cNvPr>
          <p:cNvPicPr>
            <a:picLocks noChangeAspect="1" noChangeArrowheads="1"/>
          </p:cNvPicPr>
          <p:nvPr/>
        </p:nvPicPr>
        <p:blipFill>
          <a:blip r:embed="rId4" cstate="print"/>
          <a:srcRect/>
          <a:stretch>
            <a:fillRect/>
          </a:stretch>
        </p:blipFill>
        <p:spPr bwMode="auto">
          <a:xfrm>
            <a:off x="1" y="0"/>
            <a:ext cx="691330" cy="663677"/>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7772400" y="0"/>
            <a:ext cx="1371600" cy="838685"/>
          </a:xfrm>
          <a:prstGeom prst="rect">
            <a:avLst/>
          </a:prstGeom>
          <a:noFill/>
          <a:ln w="9525">
            <a:noFill/>
            <a:miter lim="800000"/>
            <a:headEnd/>
            <a:tailEnd/>
          </a:ln>
        </p:spPr>
      </p:pic>
      <p:pic>
        <p:nvPicPr>
          <p:cNvPr id="9" name="Content Placeholder 8" descr="DSC_0297.JPG"/>
          <p:cNvPicPr>
            <a:picLocks noGrp="1" noChangeAspect="1"/>
          </p:cNvPicPr>
          <p:nvPr>
            <p:ph idx="1"/>
          </p:nvPr>
        </p:nvPicPr>
        <p:blipFill>
          <a:blip r:embed="rId6" cstate="print"/>
          <a:stretch>
            <a:fillRect/>
          </a:stretch>
        </p:blipFill>
        <p:spPr>
          <a:xfrm>
            <a:off x="1180313" y="1894668"/>
            <a:ext cx="6814371" cy="452596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92" y="262915"/>
            <a:ext cx="8229600" cy="1143000"/>
          </a:xfrm>
        </p:spPr>
        <p:txBody>
          <a:bodyPr/>
          <a:lstStyle/>
          <a:p>
            <a:r>
              <a:rPr lang="en-US" dirty="0" smtClean="0">
                <a:solidFill>
                  <a:schemeClr val="tx1"/>
                </a:solidFill>
                <a:latin typeface="Arial" pitchFamily="96" charset="0"/>
                <a:ea typeface="Arial" pitchFamily="96" charset="0"/>
                <a:cs typeface="Arial" pitchFamily="96" charset="0"/>
              </a:rPr>
              <a:t>Seminar Speakers &amp; </a:t>
            </a:r>
            <a:br>
              <a:rPr lang="en-US" dirty="0" smtClean="0">
                <a:solidFill>
                  <a:schemeClr val="tx1"/>
                </a:solidFill>
                <a:latin typeface="Arial" pitchFamily="96" charset="0"/>
                <a:ea typeface="Arial" pitchFamily="96" charset="0"/>
                <a:cs typeface="Arial" pitchFamily="96" charset="0"/>
              </a:rPr>
            </a:br>
            <a:r>
              <a:rPr lang="en-US" dirty="0" smtClean="0">
                <a:solidFill>
                  <a:schemeClr val="tx1"/>
                </a:solidFill>
                <a:latin typeface="Arial" pitchFamily="96" charset="0"/>
                <a:ea typeface="Arial" pitchFamily="96" charset="0"/>
                <a:cs typeface="Arial" pitchFamily="96" charset="0"/>
              </a:rPr>
              <a:t>MS committees at UTPA</a:t>
            </a:r>
            <a:endParaRPr lang="en-US" dirty="0">
              <a:solidFill>
                <a:schemeClr val="tx1"/>
              </a:solidFill>
            </a:endParaRPr>
          </a:p>
        </p:txBody>
      </p:sp>
      <p:sp>
        <p:nvSpPr>
          <p:cNvPr id="3" name="Content Placeholder 2"/>
          <p:cNvSpPr>
            <a:spLocks noGrp="1"/>
          </p:cNvSpPr>
          <p:nvPr>
            <p:ph idx="1"/>
          </p:nvPr>
        </p:nvSpPr>
        <p:spPr>
          <a:xfrm>
            <a:off x="422031" y="1822939"/>
            <a:ext cx="8229600" cy="4525963"/>
          </a:xfrm>
        </p:spPr>
        <p:txBody>
          <a:bodyPr/>
          <a:lstStyle/>
          <a:p>
            <a:pPr>
              <a:buFont typeface="Wingdings" pitchFamily="2" charset="2"/>
              <a:buChar char="Ø"/>
            </a:pPr>
            <a:r>
              <a:rPr lang="en-US" sz="2900" dirty="0" smtClean="0">
                <a:latin typeface="Times New Roman" pitchFamily="18" charset="0"/>
                <a:cs typeface="Times New Roman" pitchFamily="18" charset="0"/>
              </a:rPr>
              <a:t>UMN Presentations.</a:t>
            </a:r>
          </a:p>
          <a:p>
            <a:pPr>
              <a:buFont typeface="Wingdings" pitchFamily="2" charset="2"/>
              <a:buChar char="Ø"/>
            </a:pPr>
            <a:r>
              <a:rPr lang="en-US" sz="2900" dirty="0" smtClean="0">
                <a:latin typeface="Times New Roman" pitchFamily="18" charset="0"/>
                <a:cs typeface="Times New Roman" pitchFamily="18" charset="0"/>
              </a:rPr>
              <a:t>Joint Thesis Committees.</a:t>
            </a:r>
          </a:p>
          <a:p>
            <a:pPr>
              <a:buFont typeface="Wingdings" pitchFamily="2" charset="2"/>
              <a:buChar char="Ø"/>
            </a:pPr>
            <a:r>
              <a:rPr lang="en-US" sz="2900" dirty="0" smtClean="0">
                <a:latin typeface="Times New Roman" pitchFamily="18" charset="0"/>
                <a:cs typeface="Times New Roman" pitchFamily="18" charset="0"/>
              </a:rPr>
              <a:t>MRSEC webcast seminars.</a:t>
            </a:r>
          </a:p>
          <a:p>
            <a:pPr>
              <a:buFont typeface="Wingdings" pitchFamily="2" charset="2"/>
              <a:buChar char="Ø"/>
            </a:pPr>
            <a:r>
              <a:rPr lang="en-US" sz="2900" dirty="0" smtClean="0">
                <a:latin typeface="Times New Roman" pitchFamily="18" charset="0"/>
                <a:cs typeface="Times New Roman" pitchFamily="18" charset="0"/>
              </a:rPr>
              <a:t>UG Honors Thesis.</a:t>
            </a:r>
          </a:p>
          <a:p>
            <a:pPr>
              <a:buNone/>
            </a:pP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p>
        </p:txBody>
      </p:sp>
      <p:pic>
        <p:nvPicPr>
          <p:cNvPr id="4" name="Picture 58" descr="National Science Foundation">
            <a:hlinkClick r:id="rId3"/>
          </p:cNvPr>
          <p:cNvPicPr>
            <a:picLocks noChangeAspect="1" noChangeArrowheads="1"/>
          </p:cNvPicPr>
          <p:nvPr/>
        </p:nvPicPr>
        <p:blipFill>
          <a:blip r:embed="rId4" cstate="print"/>
          <a:srcRect/>
          <a:stretch>
            <a:fillRect/>
          </a:stretch>
        </p:blipFill>
        <p:spPr bwMode="auto">
          <a:xfrm>
            <a:off x="1" y="0"/>
            <a:ext cx="691330" cy="663677"/>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7772400" y="0"/>
            <a:ext cx="1371600" cy="838685"/>
          </a:xfrm>
          <a:prstGeom prst="rect">
            <a:avLst/>
          </a:prstGeom>
          <a:noFill/>
          <a:ln w="9525">
            <a:noFill/>
            <a:miter lim="800000"/>
            <a:headEnd/>
            <a:tailEnd/>
          </a:ln>
        </p:spPr>
      </p:pic>
      <p:pic>
        <p:nvPicPr>
          <p:cNvPr id="7" name="Picture 6" descr="DSC_0044.JPG"/>
          <p:cNvPicPr>
            <a:picLocks noChangeAspect="1"/>
          </p:cNvPicPr>
          <p:nvPr/>
        </p:nvPicPr>
        <p:blipFill>
          <a:blip r:embed="rId6" cstate="print"/>
          <a:stretch>
            <a:fillRect/>
          </a:stretch>
        </p:blipFill>
        <p:spPr>
          <a:xfrm>
            <a:off x="4045059" y="3746422"/>
            <a:ext cx="4355023" cy="2892515"/>
          </a:xfrm>
          <a:prstGeom prst="rect">
            <a:avLst/>
          </a:prstGeom>
        </p:spPr>
      </p:pic>
      <p:pic>
        <p:nvPicPr>
          <p:cNvPr id="8" name="Picture 7" descr="DSC_0312.JPG"/>
          <p:cNvPicPr>
            <a:picLocks noChangeAspect="1"/>
          </p:cNvPicPr>
          <p:nvPr/>
        </p:nvPicPr>
        <p:blipFill>
          <a:blip r:embed="rId7" cstate="print"/>
          <a:stretch>
            <a:fillRect/>
          </a:stretch>
        </p:blipFill>
        <p:spPr>
          <a:xfrm>
            <a:off x="480442" y="4134462"/>
            <a:ext cx="3750591" cy="2491064"/>
          </a:xfrm>
          <a:prstGeom prst="rect">
            <a:avLst/>
          </a:prstGeom>
        </p:spPr>
      </p:pic>
      <p:pic>
        <p:nvPicPr>
          <p:cNvPr id="6" name="Picture 5" descr="DSC_0015.JPG"/>
          <p:cNvPicPr>
            <a:picLocks noChangeAspect="1"/>
          </p:cNvPicPr>
          <p:nvPr/>
        </p:nvPicPr>
        <p:blipFill>
          <a:blip r:embed="rId8" cstate="print"/>
          <a:stretch>
            <a:fillRect/>
          </a:stretch>
        </p:blipFill>
        <p:spPr>
          <a:xfrm>
            <a:off x="5145436" y="1850949"/>
            <a:ext cx="3611105" cy="239842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34" y="363747"/>
            <a:ext cx="8229600" cy="1143000"/>
          </a:xfrm>
        </p:spPr>
        <p:txBody>
          <a:bodyPr>
            <a:normAutofit fontScale="90000"/>
          </a:bodyPr>
          <a:lstStyle/>
          <a:p>
            <a:r>
              <a:rPr lang="en-US" dirty="0" smtClean="0"/>
              <a:t>PREM Student Recruitment &amp; Engagement Key Activities</a:t>
            </a:r>
            <a:endParaRPr lang="en-US" dirty="0"/>
          </a:p>
        </p:txBody>
      </p:sp>
      <p:sp>
        <p:nvSpPr>
          <p:cNvPr id="3" name="Content Placeholder 2"/>
          <p:cNvSpPr>
            <a:spLocks noGrp="1"/>
          </p:cNvSpPr>
          <p:nvPr>
            <p:ph idx="1"/>
          </p:nvPr>
        </p:nvSpPr>
        <p:spPr>
          <a:xfrm>
            <a:off x="447869" y="1867061"/>
            <a:ext cx="8229600" cy="4748343"/>
          </a:xfrm>
        </p:spPr>
        <p:txBody>
          <a:bodyPr>
            <a:normAutofit fontScale="70000" lnSpcReduction="20000"/>
          </a:bodyPr>
          <a:lstStyle/>
          <a:p>
            <a:pPr marL="168275" indent="-168275">
              <a:lnSpc>
                <a:spcPct val="125000"/>
              </a:lnSpc>
              <a:spcAft>
                <a:spcPts val="1200"/>
              </a:spcAft>
              <a:buFont typeface="Wingdings" pitchFamily="2" charset="2"/>
              <a:buChar char="Ø"/>
            </a:pPr>
            <a:r>
              <a:rPr lang="en-US" dirty="0" smtClean="0">
                <a:solidFill>
                  <a:srgbClr val="FF0000"/>
                </a:solidFill>
                <a:latin typeface="Arial" pitchFamily="96" charset="0"/>
                <a:ea typeface="Arial" pitchFamily="96" charset="0"/>
                <a:cs typeface="Arial" pitchFamily="96" charset="0"/>
              </a:rPr>
              <a:t>  Background information</a:t>
            </a: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Student recruitment activities</a:t>
            </a: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Student research experiences &amp; research seminar at UTPA</a:t>
            </a: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UTPA - REU participants and Faculty-Student Teams at UMN, &amp; </a:t>
            </a:r>
            <a:r>
              <a:rPr lang="en-US" dirty="0" smtClean="0"/>
              <a:t>UTPA faculty and student visits to UMN Industrial Consortium (IPRIME)</a:t>
            </a:r>
            <a:endParaRPr lang="en-US" dirty="0" smtClean="0">
              <a:latin typeface="Arial" pitchFamily="96" charset="0"/>
              <a:ea typeface="Arial" pitchFamily="96" charset="0"/>
              <a:cs typeface="Arial" pitchFamily="96" charset="0"/>
            </a:endParaRP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UTPA-UMN joint research symposium, poster sessions, seminar speakers, webcast seminars at UTPA</a:t>
            </a: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Student involvement in outreach activities</a:t>
            </a:r>
          </a:p>
        </p:txBody>
      </p:sp>
      <p:pic>
        <p:nvPicPr>
          <p:cNvPr id="7" name="Picture 2"/>
          <p:cNvPicPr>
            <a:picLocks noChangeAspect="1" noChangeArrowheads="1"/>
          </p:cNvPicPr>
          <p:nvPr/>
        </p:nvPicPr>
        <p:blipFill>
          <a:blip r:embed="rId3" cstate="print"/>
          <a:srcRect/>
          <a:stretch>
            <a:fillRect/>
          </a:stretch>
        </p:blipFill>
        <p:spPr bwMode="auto">
          <a:xfrm>
            <a:off x="7772400" y="0"/>
            <a:ext cx="1371600" cy="838685"/>
          </a:xfrm>
          <a:prstGeom prst="rect">
            <a:avLst/>
          </a:prstGeom>
          <a:noFill/>
          <a:ln w="9525">
            <a:noFill/>
            <a:miter lim="800000"/>
            <a:headEnd/>
            <a:tailEnd/>
          </a:ln>
        </p:spPr>
      </p:pic>
      <p:pic>
        <p:nvPicPr>
          <p:cNvPr id="8" name="Picture 58" descr="National Science Foundation">
            <a:hlinkClick r:id="rId4"/>
          </p:cNvPr>
          <p:cNvPicPr>
            <a:picLocks noChangeAspect="1" noChangeArrowheads="1"/>
          </p:cNvPicPr>
          <p:nvPr/>
        </p:nvPicPr>
        <p:blipFill>
          <a:blip r:embed="rId5" cstate="print"/>
          <a:srcRect/>
          <a:stretch>
            <a:fillRect/>
          </a:stretch>
        </p:blipFill>
        <p:spPr bwMode="auto">
          <a:xfrm>
            <a:off x="1" y="0"/>
            <a:ext cx="691330" cy="6636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92" y="262915"/>
            <a:ext cx="8229600" cy="1143000"/>
          </a:xfrm>
        </p:spPr>
        <p:txBody>
          <a:bodyPr/>
          <a:lstStyle/>
          <a:p>
            <a:r>
              <a:rPr lang="en-US" dirty="0" smtClean="0">
                <a:solidFill>
                  <a:schemeClr val="tx1"/>
                </a:solidFill>
                <a:latin typeface="Arial" pitchFamily="96" charset="0"/>
                <a:ea typeface="Arial" pitchFamily="96" charset="0"/>
                <a:cs typeface="Arial" pitchFamily="96" charset="0"/>
              </a:rPr>
              <a:t>Poster Sessions</a:t>
            </a:r>
            <a:endParaRPr lang="en-US" dirty="0">
              <a:solidFill>
                <a:schemeClr val="tx1"/>
              </a:solidFill>
            </a:endParaRPr>
          </a:p>
        </p:txBody>
      </p:sp>
      <p:pic>
        <p:nvPicPr>
          <p:cNvPr id="4" name="Picture 58" descr="National Science Foundation">
            <a:hlinkClick r:id="rId3"/>
          </p:cNvPr>
          <p:cNvPicPr>
            <a:picLocks noChangeAspect="1" noChangeArrowheads="1"/>
          </p:cNvPicPr>
          <p:nvPr/>
        </p:nvPicPr>
        <p:blipFill>
          <a:blip r:embed="rId4" cstate="print"/>
          <a:srcRect/>
          <a:stretch>
            <a:fillRect/>
          </a:stretch>
        </p:blipFill>
        <p:spPr bwMode="auto">
          <a:xfrm>
            <a:off x="1" y="0"/>
            <a:ext cx="691330" cy="663677"/>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7772400" y="0"/>
            <a:ext cx="1371600" cy="838685"/>
          </a:xfrm>
          <a:prstGeom prst="rect">
            <a:avLst/>
          </a:prstGeom>
          <a:noFill/>
          <a:ln w="9525">
            <a:noFill/>
            <a:miter lim="800000"/>
            <a:headEnd/>
            <a:tailEnd/>
          </a:ln>
        </p:spPr>
      </p:pic>
      <p:pic>
        <p:nvPicPr>
          <p:cNvPr id="7" name="Picture 6" descr="DSC_0327.JPG"/>
          <p:cNvPicPr>
            <a:picLocks noChangeAspect="1"/>
          </p:cNvPicPr>
          <p:nvPr/>
        </p:nvPicPr>
        <p:blipFill>
          <a:blip r:embed="rId6" cstate="print"/>
          <a:stretch>
            <a:fillRect/>
          </a:stretch>
        </p:blipFill>
        <p:spPr>
          <a:xfrm>
            <a:off x="4612586" y="1084880"/>
            <a:ext cx="3299115" cy="4967207"/>
          </a:xfrm>
          <a:prstGeom prst="rect">
            <a:avLst/>
          </a:prstGeom>
        </p:spPr>
      </p:pic>
      <p:pic>
        <p:nvPicPr>
          <p:cNvPr id="8" name="Picture 7" descr="DSC00904.JPG"/>
          <p:cNvPicPr>
            <a:picLocks noChangeAspect="1"/>
          </p:cNvPicPr>
          <p:nvPr/>
        </p:nvPicPr>
        <p:blipFill>
          <a:blip r:embed="rId7" cstate="print"/>
          <a:srcRect r="13644"/>
          <a:stretch>
            <a:fillRect/>
          </a:stretch>
        </p:blipFill>
        <p:spPr>
          <a:xfrm>
            <a:off x="891307" y="1076887"/>
            <a:ext cx="3128160" cy="2716823"/>
          </a:xfrm>
          <a:prstGeom prst="rect">
            <a:avLst/>
          </a:prstGeom>
        </p:spPr>
      </p:pic>
      <p:pic>
        <p:nvPicPr>
          <p:cNvPr id="9" name="Picture 8" descr="DSC00903.JPG"/>
          <p:cNvPicPr>
            <a:picLocks noChangeAspect="1"/>
          </p:cNvPicPr>
          <p:nvPr/>
        </p:nvPicPr>
        <p:blipFill>
          <a:blip r:embed="rId8" cstate="print"/>
          <a:srcRect l="10543" r="1917"/>
          <a:stretch>
            <a:fillRect/>
          </a:stretch>
        </p:blipFill>
        <p:spPr>
          <a:xfrm>
            <a:off x="5631824" y="3764847"/>
            <a:ext cx="3212123" cy="2751992"/>
          </a:xfrm>
          <a:prstGeom prst="rect">
            <a:avLst/>
          </a:prstGeom>
        </p:spPr>
      </p:pic>
      <p:pic>
        <p:nvPicPr>
          <p:cNvPr id="6" name="Content Placeholder 5" descr="DSC_0341.JPG"/>
          <p:cNvPicPr>
            <a:picLocks noGrp="1" noChangeAspect="1"/>
          </p:cNvPicPr>
          <p:nvPr>
            <p:ph idx="1"/>
          </p:nvPr>
        </p:nvPicPr>
        <p:blipFill>
          <a:blip r:embed="rId9" cstate="print"/>
          <a:stretch>
            <a:fillRect/>
          </a:stretch>
        </p:blipFill>
        <p:spPr>
          <a:xfrm>
            <a:off x="635726" y="3738274"/>
            <a:ext cx="4046545" cy="2687631"/>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34" y="363747"/>
            <a:ext cx="8229600" cy="1143000"/>
          </a:xfrm>
        </p:spPr>
        <p:txBody>
          <a:bodyPr>
            <a:normAutofit fontScale="90000"/>
          </a:bodyPr>
          <a:lstStyle/>
          <a:p>
            <a:r>
              <a:rPr lang="en-US" dirty="0" smtClean="0"/>
              <a:t>PREM Student Recruitment &amp; Engagement Key Activities</a:t>
            </a:r>
            <a:endParaRPr lang="en-US" dirty="0"/>
          </a:p>
        </p:txBody>
      </p:sp>
      <p:sp>
        <p:nvSpPr>
          <p:cNvPr id="3" name="Content Placeholder 2"/>
          <p:cNvSpPr>
            <a:spLocks noGrp="1"/>
          </p:cNvSpPr>
          <p:nvPr>
            <p:ph idx="1"/>
          </p:nvPr>
        </p:nvSpPr>
        <p:spPr>
          <a:xfrm>
            <a:off x="447869" y="1867061"/>
            <a:ext cx="8229600" cy="4748343"/>
          </a:xfrm>
        </p:spPr>
        <p:txBody>
          <a:bodyPr>
            <a:normAutofit fontScale="70000" lnSpcReduction="20000"/>
          </a:bodyPr>
          <a:lstStyle/>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Background information</a:t>
            </a: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Student recruitment activities</a:t>
            </a: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Student research experiences &amp; research seminar at UTPA</a:t>
            </a: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UTPA - REU participants and Faculty-Student Teams at UMN, &amp; </a:t>
            </a:r>
            <a:r>
              <a:rPr lang="en-US" dirty="0" smtClean="0"/>
              <a:t>UTPA faculty and student visits to UMN Industrial Consortium (IPRIME)</a:t>
            </a:r>
            <a:endParaRPr lang="en-US" dirty="0" smtClean="0">
              <a:latin typeface="Arial" pitchFamily="96" charset="0"/>
              <a:ea typeface="Arial" pitchFamily="96" charset="0"/>
              <a:cs typeface="Arial" pitchFamily="96" charset="0"/>
            </a:endParaRP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UTPA-UMN joint research symposium, poster sessions, seminar speakers, webcast seminars at UTPA</a:t>
            </a:r>
          </a:p>
          <a:p>
            <a:pPr marL="168275" indent="-168275">
              <a:lnSpc>
                <a:spcPct val="125000"/>
              </a:lnSpc>
              <a:spcAft>
                <a:spcPts val="1200"/>
              </a:spcAft>
              <a:buFont typeface="Wingdings" pitchFamily="2" charset="2"/>
              <a:buChar char="Ø"/>
            </a:pPr>
            <a:r>
              <a:rPr lang="en-US" dirty="0" smtClean="0">
                <a:solidFill>
                  <a:srgbClr val="FF0000"/>
                </a:solidFill>
                <a:latin typeface="Arial" pitchFamily="96" charset="0"/>
                <a:ea typeface="Arial" pitchFamily="96" charset="0"/>
                <a:cs typeface="Arial" pitchFamily="96" charset="0"/>
              </a:rPr>
              <a:t>  Student involvement in outreach activities</a:t>
            </a:r>
          </a:p>
        </p:txBody>
      </p:sp>
      <p:pic>
        <p:nvPicPr>
          <p:cNvPr id="7" name="Picture 2"/>
          <p:cNvPicPr>
            <a:picLocks noChangeAspect="1" noChangeArrowheads="1"/>
          </p:cNvPicPr>
          <p:nvPr/>
        </p:nvPicPr>
        <p:blipFill>
          <a:blip r:embed="rId3" cstate="print"/>
          <a:srcRect/>
          <a:stretch>
            <a:fillRect/>
          </a:stretch>
        </p:blipFill>
        <p:spPr bwMode="auto">
          <a:xfrm>
            <a:off x="7772400" y="0"/>
            <a:ext cx="1371600" cy="838685"/>
          </a:xfrm>
          <a:prstGeom prst="rect">
            <a:avLst/>
          </a:prstGeom>
          <a:noFill/>
          <a:ln w="9525">
            <a:noFill/>
            <a:miter lim="800000"/>
            <a:headEnd/>
            <a:tailEnd/>
          </a:ln>
        </p:spPr>
      </p:pic>
      <p:pic>
        <p:nvPicPr>
          <p:cNvPr id="8" name="Picture 58" descr="National Science Foundation">
            <a:hlinkClick r:id="rId4"/>
          </p:cNvPr>
          <p:cNvPicPr>
            <a:picLocks noChangeAspect="1" noChangeArrowheads="1"/>
          </p:cNvPicPr>
          <p:nvPr/>
        </p:nvPicPr>
        <p:blipFill>
          <a:blip r:embed="rId5" cstate="print"/>
          <a:srcRect/>
          <a:stretch>
            <a:fillRect/>
          </a:stretch>
        </p:blipFill>
        <p:spPr bwMode="auto">
          <a:xfrm>
            <a:off x="1" y="0"/>
            <a:ext cx="691330" cy="6636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5" y="286361"/>
            <a:ext cx="8229600" cy="1143000"/>
          </a:xfrm>
        </p:spPr>
        <p:txBody>
          <a:bodyPr/>
          <a:lstStyle/>
          <a:p>
            <a:r>
              <a:rPr lang="en-US" dirty="0" smtClean="0"/>
              <a:t>PREM Outreach Activities</a:t>
            </a:r>
            <a:endParaRPr lang="en-US" dirty="0"/>
          </a:p>
        </p:txBody>
      </p:sp>
      <p:sp>
        <p:nvSpPr>
          <p:cNvPr id="3" name="Content Placeholder 2"/>
          <p:cNvSpPr>
            <a:spLocks noGrp="1"/>
          </p:cNvSpPr>
          <p:nvPr>
            <p:ph idx="1"/>
          </p:nvPr>
        </p:nvSpPr>
        <p:spPr>
          <a:xfrm>
            <a:off x="5169876" y="1121727"/>
            <a:ext cx="3974123" cy="4525963"/>
          </a:xfrm>
        </p:spPr>
        <p:txBody>
          <a:bodyPr/>
          <a:lstStyle/>
          <a:p>
            <a:pPr>
              <a:buFont typeface="Wingdings" pitchFamily="2" charset="2"/>
              <a:buChar char="Ø"/>
            </a:pPr>
            <a:r>
              <a:rPr lang="en-US" dirty="0" smtClean="0"/>
              <a:t>PREM students and faculty are involved in presentations and facilities tours (e.g. during HESTEC community day)</a:t>
            </a:r>
            <a:endParaRPr lang="en-US" dirty="0"/>
          </a:p>
        </p:txBody>
      </p:sp>
      <p:pic>
        <p:nvPicPr>
          <p:cNvPr id="4" name="Picture 58" descr="National Science Foundation">
            <a:hlinkClick r:id="rId3"/>
          </p:cNvPr>
          <p:cNvPicPr>
            <a:picLocks noChangeAspect="1" noChangeArrowheads="1"/>
          </p:cNvPicPr>
          <p:nvPr/>
        </p:nvPicPr>
        <p:blipFill>
          <a:blip r:embed="rId4" cstate="print"/>
          <a:srcRect/>
          <a:stretch>
            <a:fillRect/>
          </a:stretch>
        </p:blipFill>
        <p:spPr bwMode="auto">
          <a:xfrm>
            <a:off x="1" y="0"/>
            <a:ext cx="691330" cy="663677"/>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7772400" y="0"/>
            <a:ext cx="1371600" cy="838685"/>
          </a:xfrm>
          <a:prstGeom prst="rect">
            <a:avLst/>
          </a:prstGeom>
          <a:noFill/>
          <a:ln w="9525">
            <a:noFill/>
            <a:miter lim="800000"/>
            <a:headEnd/>
            <a:tailEnd/>
          </a:ln>
        </p:spPr>
      </p:pic>
      <p:pic>
        <p:nvPicPr>
          <p:cNvPr id="8" name="Picture 7" descr="DSC_0197.JPG"/>
          <p:cNvPicPr>
            <a:picLocks noChangeAspect="1"/>
          </p:cNvPicPr>
          <p:nvPr/>
        </p:nvPicPr>
        <p:blipFill>
          <a:blip r:embed="rId6" cstate="print"/>
          <a:stretch>
            <a:fillRect/>
          </a:stretch>
        </p:blipFill>
        <p:spPr>
          <a:xfrm>
            <a:off x="294467" y="3373135"/>
            <a:ext cx="4959458" cy="3293969"/>
          </a:xfrm>
          <a:prstGeom prst="rect">
            <a:avLst/>
          </a:prstGeom>
        </p:spPr>
      </p:pic>
      <p:pic>
        <p:nvPicPr>
          <p:cNvPr id="7" name="Picture 6" descr="DSC_0187.JPG"/>
          <p:cNvPicPr>
            <a:picLocks noChangeAspect="1"/>
          </p:cNvPicPr>
          <p:nvPr/>
        </p:nvPicPr>
        <p:blipFill>
          <a:blip r:embed="rId7" cstate="print"/>
          <a:stretch>
            <a:fillRect/>
          </a:stretch>
        </p:blipFill>
        <p:spPr>
          <a:xfrm>
            <a:off x="314230" y="1053478"/>
            <a:ext cx="4924197" cy="3270549"/>
          </a:xfrm>
          <a:prstGeom prst="rect">
            <a:avLst/>
          </a:prstGeom>
        </p:spPr>
      </p:pic>
      <p:pic>
        <p:nvPicPr>
          <p:cNvPr id="9" name="Picture 3"/>
          <p:cNvPicPr>
            <a:picLocks noChangeAspect="1" noChangeArrowheads="1"/>
          </p:cNvPicPr>
          <p:nvPr/>
        </p:nvPicPr>
        <p:blipFill>
          <a:blip r:embed="rId8" cstate="print"/>
          <a:srcRect/>
          <a:stretch>
            <a:fillRect/>
          </a:stretch>
        </p:blipFill>
        <p:spPr bwMode="auto">
          <a:xfrm>
            <a:off x="6272384" y="4677505"/>
            <a:ext cx="1517571" cy="20925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About HESTEC - Community Day Crowd Photo"/>
          <p:cNvPicPr>
            <a:picLocks noChangeAspect="1" noChangeArrowheads="1"/>
          </p:cNvPicPr>
          <p:nvPr/>
        </p:nvPicPr>
        <p:blipFill>
          <a:blip r:embed="rId3" cstate="print"/>
          <a:srcRect/>
          <a:stretch>
            <a:fillRect/>
          </a:stretch>
        </p:blipFill>
        <p:spPr bwMode="auto">
          <a:xfrm>
            <a:off x="5273817" y="4727296"/>
            <a:ext cx="3640048" cy="1929226"/>
          </a:xfrm>
          <a:prstGeom prst="rect">
            <a:avLst/>
          </a:prstGeom>
          <a:noFill/>
        </p:spPr>
      </p:pic>
      <p:sp>
        <p:nvSpPr>
          <p:cNvPr id="2" name="Title 1"/>
          <p:cNvSpPr>
            <a:spLocks noGrp="1"/>
          </p:cNvSpPr>
          <p:nvPr>
            <p:ph type="title"/>
          </p:nvPr>
        </p:nvSpPr>
        <p:spPr/>
        <p:txBody>
          <a:bodyPr/>
          <a:lstStyle/>
          <a:p>
            <a:r>
              <a:rPr lang="en-US" dirty="0" smtClean="0"/>
              <a:t>HESTEC</a:t>
            </a:r>
            <a:endParaRPr lang="en-US" dirty="0"/>
          </a:p>
        </p:txBody>
      </p:sp>
      <p:sp>
        <p:nvSpPr>
          <p:cNvPr id="3" name="Content Placeholder 2"/>
          <p:cNvSpPr>
            <a:spLocks noGrp="1"/>
          </p:cNvSpPr>
          <p:nvPr>
            <p:ph idx="1"/>
          </p:nvPr>
        </p:nvSpPr>
        <p:spPr>
          <a:xfrm>
            <a:off x="474453" y="1384539"/>
            <a:ext cx="8229600" cy="4525963"/>
          </a:xfrm>
        </p:spPr>
        <p:txBody>
          <a:bodyPr/>
          <a:lstStyle/>
          <a:p>
            <a:pPr>
              <a:buFont typeface="Wingdings" pitchFamily="2" charset="2"/>
              <a:buChar char="Ø"/>
            </a:pPr>
            <a:r>
              <a:rPr lang="en-US" dirty="0" smtClean="0"/>
              <a:t>Hispanic, Engineering, Science, and Technology (HESTEC) Week is organized by UTPA early in the fall semester to address the critical shortage of scientists and engineers in the US.</a:t>
            </a:r>
            <a:endParaRPr lang="en-US" dirty="0"/>
          </a:p>
        </p:txBody>
      </p:sp>
      <p:pic>
        <p:nvPicPr>
          <p:cNvPr id="4" name="Picture 58" descr="National Science Foundation">
            <a:hlinkClick r:id="rId4"/>
          </p:cNvPr>
          <p:cNvPicPr>
            <a:picLocks noChangeAspect="1" noChangeArrowheads="1"/>
          </p:cNvPicPr>
          <p:nvPr/>
        </p:nvPicPr>
        <p:blipFill>
          <a:blip r:embed="rId5" cstate="print"/>
          <a:srcRect/>
          <a:stretch>
            <a:fillRect/>
          </a:stretch>
        </p:blipFill>
        <p:spPr bwMode="auto">
          <a:xfrm>
            <a:off x="1" y="0"/>
            <a:ext cx="691330" cy="663677"/>
          </a:xfrm>
          <a:prstGeom prst="rect">
            <a:avLst/>
          </a:prstGeom>
          <a:noFill/>
          <a:ln w="9525">
            <a:noFill/>
            <a:miter lim="800000"/>
            <a:headEnd/>
            <a:tailEnd/>
          </a:ln>
        </p:spPr>
      </p:pic>
      <p:pic>
        <p:nvPicPr>
          <p:cNvPr id="5" name="Picture 2"/>
          <p:cNvPicPr>
            <a:picLocks noChangeAspect="1" noChangeArrowheads="1"/>
          </p:cNvPicPr>
          <p:nvPr/>
        </p:nvPicPr>
        <p:blipFill>
          <a:blip r:embed="rId6" cstate="print"/>
          <a:srcRect/>
          <a:stretch>
            <a:fillRect/>
          </a:stretch>
        </p:blipFill>
        <p:spPr bwMode="auto">
          <a:xfrm>
            <a:off x="7772400" y="0"/>
            <a:ext cx="1371600" cy="838685"/>
          </a:xfrm>
          <a:prstGeom prst="rect">
            <a:avLst/>
          </a:prstGeom>
          <a:noFill/>
          <a:ln w="9525">
            <a:noFill/>
            <a:miter lim="800000"/>
            <a:headEnd/>
            <a:tailEnd/>
          </a:ln>
        </p:spPr>
      </p:pic>
      <p:pic>
        <p:nvPicPr>
          <p:cNvPr id="7" name="Picture 6" descr="about.jpg"/>
          <p:cNvPicPr>
            <a:picLocks noChangeAspect="1"/>
          </p:cNvPicPr>
          <p:nvPr/>
        </p:nvPicPr>
        <p:blipFill>
          <a:blip r:embed="rId7" cstate="print"/>
          <a:stretch>
            <a:fillRect/>
          </a:stretch>
        </p:blipFill>
        <p:spPr>
          <a:xfrm>
            <a:off x="580625" y="4088668"/>
            <a:ext cx="4229820" cy="2334861"/>
          </a:xfrm>
          <a:prstGeom prst="rect">
            <a:avLst/>
          </a:prstGeom>
        </p:spPr>
      </p:pic>
      <p:pic>
        <p:nvPicPr>
          <p:cNvPr id="8" name="Picture 7" descr="3.jpg"/>
          <p:cNvPicPr>
            <a:picLocks noChangeAspect="1"/>
          </p:cNvPicPr>
          <p:nvPr/>
        </p:nvPicPr>
        <p:blipFill>
          <a:blip r:embed="rId8" cstate="print"/>
          <a:stretch>
            <a:fillRect/>
          </a:stretch>
        </p:blipFill>
        <p:spPr>
          <a:xfrm>
            <a:off x="4969708" y="4035627"/>
            <a:ext cx="2328903" cy="148567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2915"/>
            <a:ext cx="8229600" cy="1143000"/>
          </a:xfrm>
        </p:spPr>
        <p:txBody>
          <a:bodyPr/>
          <a:lstStyle/>
          <a:p>
            <a:r>
              <a:rPr lang="en-US" dirty="0" smtClean="0"/>
              <a:t>Final Remarks</a:t>
            </a:r>
            <a:endParaRPr lang="en-US" dirty="0"/>
          </a:p>
        </p:txBody>
      </p:sp>
      <p:pic>
        <p:nvPicPr>
          <p:cNvPr id="4" name="Picture 58" descr="National Science Foundation">
            <a:hlinkClick r:id="rId3"/>
          </p:cNvPr>
          <p:cNvPicPr>
            <a:picLocks noChangeAspect="1" noChangeArrowheads="1"/>
          </p:cNvPicPr>
          <p:nvPr/>
        </p:nvPicPr>
        <p:blipFill>
          <a:blip r:embed="rId4" cstate="print"/>
          <a:srcRect/>
          <a:stretch>
            <a:fillRect/>
          </a:stretch>
        </p:blipFill>
        <p:spPr bwMode="auto">
          <a:xfrm>
            <a:off x="1" y="0"/>
            <a:ext cx="691330" cy="663677"/>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7772400" y="0"/>
            <a:ext cx="1371600" cy="838685"/>
          </a:xfrm>
          <a:prstGeom prst="rect">
            <a:avLst/>
          </a:prstGeom>
          <a:noFill/>
          <a:ln w="9525">
            <a:noFill/>
            <a:miter lim="800000"/>
            <a:headEnd/>
            <a:tailEnd/>
          </a:ln>
        </p:spPr>
      </p:pic>
      <p:sp>
        <p:nvSpPr>
          <p:cNvPr id="7" name="Content Placeholder 6"/>
          <p:cNvSpPr>
            <a:spLocks noGrp="1"/>
          </p:cNvSpPr>
          <p:nvPr>
            <p:ph idx="1"/>
          </p:nvPr>
        </p:nvSpPr>
        <p:spPr>
          <a:xfrm>
            <a:off x="457200" y="1217872"/>
            <a:ext cx="8229600" cy="4525963"/>
          </a:xfrm>
        </p:spPr>
        <p:txBody>
          <a:bodyPr/>
          <a:lstStyle/>
          <a:p>
            <a:r>
              <a:rPr lang="en-US" dirty="0" smtClean="0"/>
              <a:t>Create Synergy and Use the Leverage from other Activities.</a:t>
            </a:r>
          </a:p>
          <a:p>
            <a:r>
              <a:rPr lang="en-US" dirty="0" smtClean="0"/>
              <a:t>Adapt to Student Needs.</a:t>
            </a:r>
          </a:p>
          <a:p>
            <a:r>
              <a:rPr lang="en-US" dirty="0" smtClean="0"/>
              <a:t>Build Strong Sense of Community.</a:t>
            </a:r>
          </a:p>
          <a:p>
            <a:r>
              <a:rPr lang="en-US" dirty="0" smtClean="0"/>
              <a:t>Challenge, </a:t>
            </a:r>
            <a:r>
              <a:rPr lang="en-US" dirty="0" smtClean="0"/>
              <a:t>Help Students Access and Organize </a:t>
            </a:r>
            <a:r>
              <a:rPr lang="en-US" dirty="0" smtClean="0"/>
              <a:t>Knowledge, </a:t>
            </a:r>
            <a:r>
              <a:rPr lang="en-US" dirty="0" smtClean="0"/>
              <a:t>Assess</a:t>
            </a:r>
            <a:r>
              <a:rPr lang="en-US" dirty="0" smtClean="0"/>
              <a:t>, and Provide Feedback (</a:t>
            </a:r>
            <a:r>
              <a:rPr lang="en-US" dirty="0" err="1" smtClean="0"/>
              <a:t>e.g</a:t>
            </a:r>
            <a:r>
              <a:rPr lang="en-US" dirty="0" smtClean="0"/>
              <a:t>,. public forums).</a:t>
            </a:r>
          </a:p>
          <a:p>
            <a:r>
              <a:rPr lang="en-US" dirty="0" smtClean="0"/>
              <a:t>Promote </a:t>
            </a:r>
            <a:r>
              <a:rPr lang="en-US" dirty="0" smtClean="0"/>
              <a:t>High Standards and Reward Accomplishments.</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2915"/>
            <a:ext cx="8229600" cy="1143000"/>
          </a:xfrm>
        </p:spPr>
        <p:txBody>
          <a:bodyPr/>
          <a:lstStyle/>
          <a:p>
            <a:r>
              <a:rPr lang="en-US" dirty="0" smtClean="0"/>
              <a:t>Thank YOU</a:t>
            </a:r>
            <a:endParaRPr lang="en-US" dirty="0"/>
          </a:p>
        </p:txBody>
      </p:sp>
      <p:pic>
        <p:nvPicPr>
          <p:cNvPr id="4" name="Picture 58" descr="National Science Foundation">
            <a:hlinkClick r:id="rId3"/>
          </p:cNvPr>
          <p:cNvPicPr>
            <a:picLocks noChangeAspect="1" noChangeArrowheads="1"/>
          </p:cNvPicPr>
          <p:nvPr/>
        </p:nvPicPr>
        <p:blipFill>
          <a:blip r:embed="rId4" cstate="print"/>
          <a:srcRect/>
          <a:stretch>
            <a:fillRect/>
          </a:stretch>
        </p:blipFill>
        <p:spPr bwMode="auto">
          <a:xfrm>
            <a:off x="1" y="0"/>
            <a:ext cx="691330" cy="663677"/>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7772400" y="0"/>
            <a:ext cx="1371600" cy="838685"/>
          </a:xfrm>
          <a:prstGeom prst="rect">
            <a:avLst/>
          </a:prstGeom>
          <a:noFill/>
          <a:ln w="9525">
            <a:noFill/>
            <a:miter lim="800000"/>
            <a:headEnd/>
            <a:tailEnd/>
          </a:ln>
        </p:spPr>
      </p:pic>
      <p:sp>
        <p:nvSpPr>
          <p:cNvPr id="7" name="Content Placeholder 6"/>
          <p:cNvSpPr>
            <a:spLocks noGrp="1"/>
          </p:cNvSpPr>
          <p:nvPr>
            <p:ph idx="1"/>
          </p:nvPr>
        </p:nvSpPr>
        <p:spPr/>
        <p:txBody>
          <a:bodyPr/>
          <a:lstStyle/>
          <a:p>
            <a:endParaRPr lang="en-US" dirty="0"/>
          </a:p>
        </p:txBody>
      </p:sp>
      <p:pic>
        <p:nvPicPr>
          <p:cNvPr id="1026" name="Picture 2" descr="F:\Pictures for NSF presentation\NSF.jpg"/>
          <p:cNvPicPr>
            <a:picLocks noChangeAspect="1" noChangeArrowheads="1"/>
          </p:cNvPicPr>
          <p:nvPr/>
        </p:nvPicPr>
        <p:blipFill>
          <a:blip r:embed="rId6" cstate="print"/>
          <a:srcRect/>
          <a:stretch>
            <a:fillRect/>
          </a:stretch>
        </p:blipFill>
        <p:spPr bwMode="auto">
          <a:xfrm>
            <a:off x="1884783" y="1301718"/>
            <a:ext cx="5191190" cy="509503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2915"/>
            <a:ext cx="8229600" cy="1143000"/>
          </a:xfrm>
        </p:spPr>
        <p:txBody>
          <a:bodyPr/>
          <a:lstStyle/>
          <a:p>
            <a:r>
              <a:rPr lang="en-US" dirty="0" smtClean="0"/>
              <a:t>Open Forum</a:t>
            </a:r>
            <a:endParaRPr lang="en-US" dirty="0"/>
          </a:p>
        </p:txBody>
      </p:sp>
      <p:pic>
        <p:nvPicPr>
          <p:cNvPr id="4" name="Picture 58" descr="National Science Foundation">
            <a:hlinkClick r:id="rId3"/>
          </p:cNvPr>
          <p:cNvPicPr>
            <a:picLocks noChangeAspect="1" noChangeArrowheads="1"/>
          </p:cNvPicPr>
          <p:nvPr/>
        </p:nvPicPr>
        <p:blipFill>
          <a:blip r:embed="rId4" cstate="print"/>
          <a:srcRect/>
          <a:stretch>
            <a:fillRect/>
          </a:stretch>
        </p:blipFill>
        <p:spPr bwMode="auto">
          <a:xfrm>
            <a:off x="1" y="0"/>
            <a:ext cx="691330" cy="663677"/>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7772400" y="0"/>
            <a:ext cx="1371600" cy="838685"/>
          </a:xfrm>
          <a:prstGeom prst="rect">
            <a:avLst/>
          </a:prstGeom>
          <a:noFill/>
          <a:ln w="9525">
            <a:noFill/>
            <a:miter lim="800000"/>
            <a:headEnd/>
            <a:tailEnd/>
          </a:ln>
        </p:spPr>
      </p:pic>
      <p:sp>
        <p:nvSpPr>
          <p:cNvPr id="7" name="Content Placeholder 6"/>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2915"/>
            <a:ext cx="8229600" cy="1143000"/>
          </a:xfrm>
        </p:spPr>
        <p:txBody>
          <a:bodyPr/>
          <a:lstStyle/>
          <a:p>
            <a:r>
              <a:rPr lang="en-US" dirty="0" smtClean="0"/>
              <a:t>Sample PREM Evaluation </a:t>
            </a:r>
            <a:br>
              <a:rPr lang="en-US" dirty="0" smtClean="0"/>
            </a:br>
            <a:r>
              <a:rPr lang="en-US" dirty="0" smtClean="0"/>
              <a:t>Results</a:t>
            </a:r>
            <a:endParaRPr lang="en-US" dirty="0"/>
          </a:p>
        </p:txBody>
      </p:sp>
      <p:sp>
        <p:nvSpPr>
          <p:cNvPr id="3" name="Content Placeholder 2"/>
          <p:cNvSpPr>
            <a:spLocks noGrp="1"/>
          </p:cNvSpPr>
          <p:nvPr>
            <p:ph idx="1"/>
          </p:nvPr>
        </p:nvSpPr>
        <p:spPr>
          <a:xfrm>
            <a:off x="445477" y="1752600"/>
            <a:ext cx="8229600" cy="4525963"/>
          </a:xfrm>
        </p:spPr>
        <p:txBody>
          <a:bodyPr/>
          <a:lstStyle/>
          <a:p>
            <a:pPr>
              <a:buFont typeface="Wingdings" pitchFamily="2" charset="2"/>
              <a:buChar char="Ø"/>
            </a:pPr>
            <a:r>
              <a:rPr lang="en-US" dirty="0" smtClean="0"/>
              <a:t>45% and 31% of the participants declared that their main educational goal is to obtain an M.S. and Ph.D. degree respectively. The previous year 60% and 10% of PREM students were interested in M.S. and Ph.D. degrees respectively. </a:t>
            </a:r>
          </a:p>
          <a:p>
            <a:pPr>
              <a:buFont typeface="Wingdings" pitchFamily="2" charset="2"/>
              <a:buChar char="Ø"/>
            </a:pPr>
            <a:r>
              <a:rPr lang="en-US" dirty="0" smtClean="0"/>
              <a:t>Recruitment efforts are being redirected to freshman, sophomore, and junior students. </a:t>
            </a:r>
            <a:endParaRPr lang="en-US" dirty="0"/>
          </a:p>
        </p:txBody>
      </p:sp>
      <p:pic>
        <p:nvPicPr>
          <p:cNvPr id="4" name="Picture 58" descr="National Science Foundation">
            <a:hlinkClick r:id="rId3"/>
          </p:cNvPr>
          <p:cNvPicPr>
            <a:picLocks noChangeAspect="1" noChangeArrowheads="1"/>
          </p:cNvPicPr>
          <p:nvPr/>
        </p:nvPicPr>
        <p:blipFill>
          <a:blip r:embed="rId4" cstate="print"/>
          <a:srcRect/>
          <a:stretch>
            <a:fillRect/>
          </a:stretch>
        </p:blipFill>
        <p:spPr bwMode="auto">
          <a:xfrm>
            <a:off x="1" y="0"/>
            <a:ext cx="691330" cy="663677"/>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7772400" y="0"/>
            <a:ext cx="1371600" cy="8386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66" y="708979"/>
            <a:ext cx="4805265" cy="1143000"/>
          </a:xfrm>
        </p:spPr>
        <p:txBody>
          <a:bodyPr>
            <a:normAutofit fontScale="90000"/>
          </a:bodyPr>
          <a:lstStyle/>
          <a:p>
            <a:r>
              <a:rPr lang="en-US" dirty="0" smtClean="0"/>
              <a:t>UTPA PREM Team</a:t>
            </a:r>
            <a:endParaRPr lang="en-US" dirty="0"/>
          </a:p>
        </p:txBody>
      </p:sp>
      <p:sp>
        <p:nvSpPr>
          <p:cNvPr id="3" name="Content Placeholder 2"/>
          <p:cNvSpPr>
            <a:spLocks noGrp="1"/>
          </p:cNvSpPr>
          <p:nvPr>
            <p:ph idx="1"/>
          </p:nvPr>
        </p:nvSpPr>
        <p:spPr>
          <a:xfrm>
            <a:off x="5523723" y="3051101"/>
            <a:ext cx="3396341" cy="4040164"/>
          </a:xfrm>
        </p:spPr>
        <p:txBody>
          <a:bodyPr>
            <a:normAutofit fontScale="62500" lnSpcReduction="20000"/>
          </a:bodyPr>
          <a:lstStyle/>
          <a:p>
            <a:pPr marL="168275" indent="-168275">
              <a:lnSpc>
                <a:spcPct val="125000"/>
              </a:lnSpc>
              <a:spcAft>
                <a:spcPts val="1200"/>
              </a:spcAft>
              <a:buNone/>
            </a:pPr>
            <a:r>
              <a:rPr lang="en-US" dirty="0" smtClean="0">
                <a:latin typeface="Times New Roman" pitchFamily="18" charset="0"/>
                <a:cs typeface="Times New Roman" pitchFamily="18" charset="0"/>
              </a:rPr>
              <a:t>   UTPA (non-PhD institution) serves &gt;18,000 UG and MS students of which 47% are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-college generation and 88% are Hispanics.</a:t>
            </a:r>
          </a:p>
          <a:p>
            <a:pPr marL="168275" indent="-168275">
              <a:lnSpc>
                <a:spcPct val="125000"/>
              </a:lnSpc>
              <a:spcAft>
                <a:spcPts val="1200"/>
              </a:spcAft>
              <a:buNone/>
            </a:pPr>
            <a:r>
              <a:rPr lang="en-US" dirty="0" smtClean="0">
                <a:latin typeface="Times New Roman" pitchFamily="18" charset="0"/>
                <a:cs typeface="Times New Roman" pitchFamily="18" charset="0"/>
              </a:rPr>
              <a:t>   The UTPA PREM program has 66% male and 34% female students participants. The average GPA of the participating students is 3.51.</a:t>
            </a:r>
            <a:endParaRPr lang="en-US" dirty="0" smtClean="0">
              <a:latin typeface="Arial" pitchFamily="96" charset="0"/>
              <a:ea typeface="Arial" pitchFamily="96" charset="0"/>
              <a:cs typeface="Arial" pitchFamily="96" charset="0"/>
            </a:endParaRPr>
          </a:p>
        </p:txBody>
      </p:sp>
      <p:pic>
        <p:nvPicPr>
          <p:cNvPr id="7" name="Picture 2"/>
          <p:cNvPicPr>
            <a:picLocks noChangeAspect="1" noChangeArrowheads="1"/>
          </p:cNvPicPr>
          <p:nvPr/>
        </p:nvPicPr>
        <p:blipFill>
          <a:blip r:embed="rId3" cstate="print"/>
          <a:srcRect/>
          <a:stretch>
            <a:fillRect/>
          </a:stretch>
        </p:blipFill>
        <p:spPr bwMode="auto">
          <a:xfrm>
            <a:off x="7772400" y="0"/>
            <a:ext cx="1371600" cy="838685"/>
          </a:xfrm>
          <a:prstGeom prst="rect">
            <a:avLst/>
          </a:prstGeom>
          <a:noFill/>
          <a:ln w="9525">
            <a:noFill/>
            <a:miter lim="800000"/>
            <a:headEnd/>
            <a:tailEnd/>
          </a:ln>
        </p:spPr>
      </p:pic>
      <p:pic>
        <p:nvPicPr>
          <p:cNvPr id="8" name="Picture 58" descr="National Science Foundation">
            <a:hlinkClick r:id="rId4"/>
          </p:cNvPr>
          <p:cNvPicPr>
            <a:picLocks noChangeAspect="1" noChangeArrowheads="1"/>
          </p:cNvPicPr>
          <p:nvPr/>
        </p:nvPicPr>
        <p:blipFill>
          <a:blip r:embed="rId5" cstate="print"/>
          <a:srcRect/>
          <a:stretch>
            <a:fillRect/>
          </a:stretch>
        </p:blipFill>
        <p:spPr bwMode="auto">
          <a:xfrm>
            <a:off x="1" y="0"/>
            <a:ext cx="691330" cy="663677"/>
          </a:xfrm>
          <a:prstGeom prst="rect">
            <a:avLst/>
          </a:prstGeom>
          <a:noFill/>
          <a:ln w="9525">
            <a:noFill/>
            <a:miter lim="800000"/>
            <a:headEnd/>
            <a:tailEnd/>
          </a:ln>
        </p:spPr>
      </p:pic>
      <p:pic>
        <p:nvPicPr>
          <p:cNvPr id="6" name="Picture 4" descr="PREMengineering2group.jpg"/>
          <p:cNvPicPr>
            <a:picLocks noChangeAspect="1"/>
          </p:cNvPicPr>
          <p:nvPr/>
        </p:nvPicPr>
        <p:blipFill>
          <a:blip r:embed="rId6" cstate="print"/>
          <a:srcRect l="8258" t="1285" r="11656"/>
          <a:stretch>
            <a:fillRect/>
          </a:stretch>
        </p:blipFill>
        <p:spPr bwMode="auto">
          <a:xfrm>
            <a:off x="149289" y="1561155"/>
            <a:ext cx="5246688" cy="4826000"/>
          </a:xfrm>
          <a:prstGeom prst="rect">
            <a:avLst/>
          </a:prstGeom>
          <a:noFill/>
          <a:ln w="9525">
            <a:noFill/>
            <a:miter lim="800000"/>
            <a:headEnd/>
            <a:tailEnd/>
          </a:ln>
        </p:spPr>
      </p:pic>
      <p:pic>
        <p:nvPicPr>
          <p:cNvPr id="9" name="Picture 5"/>
          <p:cNvPicPr>
            <a:picLocks noChangeAspect="1" noChangeArrowheads="1"/>
          </p:cNvPicPr>
          <p:nvPr/>
        </p:nvPicPr>
        <p:blipFill>
          <a:blip r:embed="rId7" cstate="print"/>
          <a:srcRect/>
          <a:stretch>
            <a:fillRect/>
          </a:stretch>
        </p:blipFill>
        <p:spPr>
          <a:xfrm>
            <a:off x="5390232" y="844506"/>
            <a:ext cx="3172737" cy="2203986"/>
          </a:xfrm>
          <a:prstGeom prst="rect">
            <a:avLst/>
          </a:prstGeo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pic>
        <p:nvPicPr>
          <p:cNvPr id="8197" name="Picture 12" descr="DSC_0079.jpg"/>
          <p:cNvPicPr>
            <a:picLocks noChangeAspect="1"/>
          </p:cNvPicPr>
          <p:nvPr/>
        </p:nvPicPr>
        <p:blipFill>
          <a:blip r:embed="rId3" cstate="print"/>
          <a:srcRect t="15135" b="23604"/>
          <a:stretch>
            <a:fillRect/>
          </a:stretch>
        </p:blipFill>
        <p:spPr bwMode="auto">
          <a:xfrm>
            <a:off x="185738" y="1477963"/>
            <a:ext cx="2347912" cy="2163762"/>
          </a:xfrm>
          <a:prstGeom prst="rect">
            <a:avLst/>
          </a:prstGeom>
          <a:noFill/>
          <a:ln w="9525">
            <a:noFill/>
            <a:miter lim="800000"/>
            <a:headEnd/>
            <a:tailEnd/>
          </a:ln>
        </p:spPr>
      </p:pic>
      <p:pic>
        <p:nvPicPr>
          <p:cNvPr id="8198" name="Picture 13" descr="DSC_0080.jpg"/>
          <p:cNvPicPr>
            <a:picLocks noChangeAspect="1"/>
          </p:cNvPicPr>
          <p:nvPr/>
        </p:nvPicPr>
        <p:blipFill>
          <a:blip r:embed="rId4" cstate="print"/>
          <a:srcRect/>
          <a:stretch>
            <a:fillRect/>
          </a:stretch>
        </p:blipFill>
        <p:spPr bwMode="auto">
          <a:xfrm>
            <a:off x="5695950" y="1528763"/>
            <a:ext cx="3235325" cy="2149475"/>
          </a:xfrm>
          <a:prstGeom prst="rect">
            <a:avLst/>
          </a:prstGeom>
          <a:noFill/>
          <a:ln w="9525">
            <a:noFill/>
            <a:miter lim="800000"/>
            <a:headEnd/>
            <a:tailEnd/>
          </a:ln>
        </p:spPr>
      </p:pic>
      <p:pic>
        <p:nvPicPr>
          <p:cNvPr id="8199" name="Picture 15" descr="DSC_0100.jpg"/>
          <p:cNvPicPr>
            <a:picLocks noChangeAspect="1"/>
          </p:cNvPicPr>
          <p:nvPr/>
        </p:nvPicPr>
        <p:blipFill>
          <a:blip r:embed="rId5" cstate="print"/>
          <a:srcRect l="8749" t="6343" b="23692"/>
          <a:stretch>
            <a:fillRect/>
          </a:stretch>
        </p:blipFill>
        <p:spPr bwMode="auto">
          <a:xfrm>
            <a:off x="3208338" y="3332163"/>
            <a:ext cx="2433637" cy="2809875"/>
          </a:xfrm>
          <a:prstGeom prst="rect">
            <a:avLst/>
          </a:prstGeom>
          <a:noFill/>
          <a:ln w="9525">
            <a:noFill/>
            <a:miter lim="800000"/>
            <a:headEnd/>
            <a:tailEnd/>
          </a:ln>
        </p:spPr>
      </p:pic>
      <p:pic>
        <p:nvPicPr>
          <p:cNvPr id="8200" name="Picture 16" descr="DSC_0118.jpg"/>
          <p:cNvPicPr>
            <a:picLocks noChangeAspect="1"/>
          </p:cNvPicPr>
          <p:nvPr/>
        </p:nvPicPr>
        <p:blipFill>
          <a:blip r:embed="rId6" cstate="print"/>
          <a:srcRect l="21803" t="22418" r="3770"/>
          <a:stretch>
            <a:fillRect/>
          </a:stretch>
        </p:blipFill>
        <p:spPr bwMode="auto">
          <a:xfrm>
            <a:off x="5710238" y="3836988"/>
            <a:ext cx="3389312" cy="2346325"/>
          </a:xfrm>
          <a:prstGeom prst="rect">
            <a:avLst/>
          </a:prstGeom>
          <a:noFill/>
          <a:ln w="9525">
            <a:noFill/>
            <a:miter lim="800000"/>
            <a:headEnd/>
            <a:tailEnd/>
          </a:ln>
        </p:spPr>
      </p:pic>
      <p:pic>
        <p:nvPicPr>
          <p:cNvPr id="8201" name="Picture 12" descr="H:\office-new-comp-backup 10-8-9\photo\femtosecond-laser.jpg"/>
          <p:cNvPicPr>
            <a:picLocks noChangeAspect="1" noChangeArrowheads="1"/>
          </p:cNvPicPr>
          <p:nvPr/>
        </p:nvPicPr>
        <p:blipFill>
          <a:blip r:embed="rId7" cstate="print"/>
          <a:srcRect/>
          <a:stretch>
            <a:fillRect/>
          </a:stretch>
        </p:blipFill>
        <p:spPr bwMode="auto">
          <a:xfrm>
            <a:off x="7938" y="3857625"/>
            <a:ext cx="3171825" cy="2378075"/>
          </a:xfrm>
          <a:prstGeom prst="rect">
            <a:avLst/>
          </a:prstGeom>
          <a:noFill/>
          <a:ln w="9525">
            <a:noFill/>
            <a:miter lim="800000"/>
            <a:headEnd/>
            <a:tailEnd/>
          </a:ln>
        </p:spPr>
      </p:pic>
      <p:sp>
        <p:nvSpPr>
          <p:cNvPr id="8202" name="TextBox 11"/>
          <p:cNvSpPr txBox="1">
            <a:spLocks noChangeArrowheads="1"/>
          </p:cNvSpPr>
          <p:nvPr/>
        </p:nvSpPr>
        <p:spPr bwMode="auto">
          <a:xfrm>
            <a:off x="2504654" y="1500382"/>
            <a:ext cx="2928937" cy="954087"/>
          </a:xfrm>
          <a:prstGeom prst="rect">
            <a:avLst/>
          </a:prstGeom>
          <a:noFill/>
          <a:ln w="9525">
            <a:noFill/>
            <a:miter lim="800000"/>
            <a:headEnd/>
            <a:tailEnd/>
          </a:ln>
        </p:spPr>
        <p:txBody>
          <a:bodyPr wrap="none">
            <a:spAutoFit/>
          </a:bodyPr>
          <a:lstStyle/>
          <a:p>
            <a:r>
              <a:rPr lang="en-US" sz="1400" dirty="0"/>
              <a:t>Alma Perez, conducting </a:t>
            </a:r>
          </a:p>
          <a:p>
            <a:r>
              <a:rPr lang="en-US" sz="1400" dirty="0"/>
              <a:t>electromagnetic interference </a:t>
            </a:r>
          </a:p>
          <a:p>
            <a:r>
              <a:rPr lang="en-US" sz="1400" dirty="0"/>
              <a:t>shielding effectiveness analysis of </a:t>
            </a:r>
          </a:p>
          <a:p>
            <a:r>
              <a:rPr lang="en-US" sz="1400" dirty="0"/>
              <a:t>developed </a:t>
            </a:r>
            <a:r>
              <a:rPr lang="en-US" sz="1400" dirty="0" smtClean="0"/>
              <a:t>composites.</a:t>
            </a:r>
            <a:endParaRPr lang="en-US" sz="1400" dirty="0"/>
          </a:p>
        </p:txBody>
      </p:sp>
      <p:sp>
        <p:nvSpPr>
          <p:cNvPr id="8203" name="TextBox 12"/>
          <p:cNvSpPr txBox="1">
            <a:spLocks noChangeArrowheads="1"/>
          </p:cNvSpPr>
          <p:nvPr/>
        </p:nvSpPr>
        <p:spPr bwMode="auto">
          <a:xfrm>
            <a:off x="3231178" y="2432180"/>
            <a:ext cx="2511425" cy="738188"/>
          </a:xfrm>
          <a:prstGeom prst="rect">
            <a:avLst/>
          </a:prstGeom>
          <a:noFill/>
          <a:ln w="9525">
            <a:noFill/>
            <a:miter lim="800000"/>
            <a:headEnd/>
            <a:tailEnd/>
          </a:ln>
        </p:spPr>
        <p:txBody>
          <a:bodyPr wrap="none">
            <a:spAutoFit/>
          </a:bodyPr>
          <a:lstStyle/>
          <a:p>
            <a:pPr algn="r"/>
            <a:r>
              <a:rPr lang="en-US" sz="1400" dirty="0"/>
              <a:t>Samantha Salinas preparing </a:t>
            </a:r>
          </a:p>
          <a:p>
            <a:pPr algn="r"/>
            <a:r>
              <a:rPr lang="en-US" sz="1400" dirty="0" err="1"/>
              <a:t>nanofiber</a:t>
            </a:r>
            <a:r>
              <a:rPr lang="en-US" sz="1400" dirty="0"/>
              <a:t> reinforced polymer </a:t>
            </a:r>
          </a:p>
          <a:p>
            <a:pPr algn="r"/>
            <a:r>
              <a:rPr lang="en-US" sz="1400" dirty="0" smtClean="0"/>
              <a:t>composites.</a:t>
            </a:r>
            <a:endParaRPr lang="en-US" sz="1400" dirty="0"/>
          </a:p>
        </p:txBody>
      </p:sp>
      <p:sp>
        <p:nvSpPr>
          <p:cNvPr id="8204" name="TextBox 13"/>
          <p:cNvSpPr txBox="1">
            <a:spLocks noChangeArrowheads="1"/>
          </p:cNvSpPr>
          <p:nvPr/>
        </p:nvSpPr>
        <p:spPr bwMode="auto">
          <a:xfrm>
            <a:off x="0" y="6232525"/>
            <a:ext cx="3079750" cy="523875"/>
          </a:xfrm>
          <a:prstGeom prst="rect">
            <a:avLst/>
          </a:prstGeom>
          <a:noFill/>
          <a:ln w="9525">
            <a:noFill/>
            <a:miter lim="800000"/>
            <a:headEnd/>
            <a:tailEnd/>
          </a:ln>
        </p:spPr>
        <p:txBody>
          <a:bodyPr wrap="none">
            <a:spAutoFit/>
          </a:bodyPr>
          <a:lstStyle/>
          <a:p>
            <a:r>
              <a:rPr lang="en-US" sz="1400" dirty="0"/>
              <a:t>Kris </a:t>
            </a:r>
            <a:r>
              <a:rPr lang="en-US" sz="1400" dirty="0" err="1"/>
              <a:t>Ohlinger</a:t>
            </a:r>
            <a:r>
              <a:rPr lang="en-US" sz="1400" dirty="0"/>
              <a:t> setting up for photonic </a:t>
            </a:r>
          </a:p>
          <a:p>
            <a:r>
              <a:rPr lang="en-US" sz="1400" dirty="0"/>
              <a:t>crystal </a:t>
            </a:r>
            <a:r>
              <a:rPr lang="en-US" sz="1400" dirty="0" smtClean="0"/>
              <a:t>development.</a:t>
            </a:r>
            <a:endParaRPr lang="en-US" sz="1400" dirty="0"/>
          </a:p>
        </p:txBody>
      </p:sp>
      <p:sp>
        <p:nvSpPr>
          <p:cNvPr id="8205" name="TextBox 14"/>
          <p:cNvSpPr txBox="1">
            <a:spLocks noChangeArrowheads="1"/>
          </p:cNvSpPr>
          <p:nvPr/>
        </p:nvSpPr>
        <p:spPr bwMode="auto">
          <a:xfrm>
            <a:off x="3182970" y="6119813"/>
            <a:ext cx="2582758" cy="738664"/>
          </a:xfrm>
          <a:prstGeom prst="rect">
            <a:avLst/>
          </a:prstGeom>
          <a:noFill/>
          <a:ln w="9525">
            <a:noFill/>
            <a:miter lim="800000"/>
            <a:headEnd/>
            <a:tailEnd/>
          </a:ln>
        </p:spPr>
        <p:txBody>
          <a:bodyPr wrap="none">
            <a:spAutoFit/>
          </a:bodyPr>
          <a:lstStyle/>
          <a:p>
            <a:r>
              <a:rPr lang="en-US" sz="1400" dirty="0" err="1"/>
              <a:t>Getsi</a:t>
            </a:r>
            <a:r>
              <a:rPr lang="en-US" sz="1400" dirty="0"/>
              <a:t> Vasquez evaluating </a:t>
            </a:r>
          </a:p>
          <a:p>
            <a:r>
              <a:rPr lang="en-US" sz="1400" dirty="0"/>
              <a:t>mechanical properties of </a:t>
            </a:r>
          </a:p>
          <a:p>
            <a:r>
              <a:rPr lang="en-US" sz="1400" dirty="0"/>
              <a:t>developed ductile </a:t>
            </a:r>
            <a:r>
              <a:rPr lang="en-US" sz="1400" dirty="0" smtClean="0"/>
              <a:t>composites.</a:t>
            </a:r>
            <a:endParaRPr lang="en-US" sz="1400" dirty="0"/>
          </a:p>
        </p:txBody>
      </p:sp>
      <p:sp>
        <p:nvSpPr>
          <p:cNvPr id="8206" name="TextBox 15"/>
          <p:cNvSpPr txBox="1">
            <a:spLocks noChangeArrowheads="1"/>
          </p:cNvSpPr>
          <p:nvPr/>
        </p:nvSpPr>
        <p:spPr bwMode="auto">
          <a:xfrm>
            <a:off x="5806136" y="6119812"/>
            <a:ext cx="3051175" cy="738188"/>
          </a:xfrm>
          <a:prstGeom prst="rect">
            <a:avLst/>
          </a:prstGeom>
          <a:noFill/>
          <a:ln w="9525">
            <a:noFill/>
            <a:miter lim="800000"/>
            <a:headEnd/>
            <a:tailEnd/>
          </a:ln>
        </p:spPr>
        <p:txBody>
          <a:bodyPr wrap="none">
            <a:spAutoFit/>
          </a:bodyPr>
          <a:lstStyle/>
          <a:p>
            <a:r>
              <a:rPr lang="en-US" sz="1400" dirty="0"/>
              <a:t>Horus Garcia and Takashi Shimizu </a:t>
            </a:r>
          </a:p>
          <a:p>
            <a:r>
              <a:rPr lang="en-US" sz="1400" dirty="0"/>
              <a:t>experimenting with metallic </a:t>
            </a:r>
            <a:r>
              <a:rPr lang="en-US" sz="1400" dirty="0" err="1"/>
              <a:t>vaccum</a:t>
            </a:r>
            <a:r>
              <a:rPr lang="en-US" sz="1400" dirty="0"/>
              <a:t> </a:t>
            </a:r>
          </a:p>
          <a:p>
            <a:r>
              <a:rPr lang="en-US" sz="1400" dirty="0"/>
              <a:t>deposition on polymeric </a:t>
            </a:r>
            <a:r>
              <a:rPr lang="en-US" sz="1400" dirty="0" smtClean="0"/>
              <a:t>composites.</a:t>
            </a:r>
            <a:endParaRPr lang="en-US" sz="1400" dirty="0"/>
          </a:p>
        </p:txBody>
      </p:sp>
      <p:sp>
        <p:nvSpPr>
          <p:cNvPr id="15" name="Title 14"/>
          <p:cNvSpPr>
            <a:spLocks noGrp="1"/>
          </p:cNvSpPr>
          <p:nvPr>
            <p:ph type="title"/>
          </p:nvPr>
        </p:nvSpPr>
        <p:spPr>
          <a:xfrm>
            <a:off x="475861" y="209323"/>
            <a:ext cx="7361853" cy="1143000"/>
          </a:xfrm>
        </p:spPr>
        <p:txBody>
          <a:bodyPr/>
          <a:lstStyle/>
          <a:p>
            <a:r>
              <a:rPr lang="en-US" sz="4000" dirty="0" smtClean="0">
                <a:latin typeface="Times New Roman" pitchFamily="18" charset="0"/>
                <a:cs typeface="Times New Roman" pitchFamily="18" charset="0"/>
              </a:rPr>
              <a:t>PREM Students in Cutting Edge Research Activities </a:t>
            </a:r>
            <a:endParaRPr lang="en-US" sz="4000" dirty="0"/>
          </a:p>
        </p:txBody>
      </p:sp>
      <p:pic>
        <p:nvPicPr>
          <p:cNvPr id="16" name="Picture 2"/>
          <p:cNvPicPr>
            <a:picLocks noChangeAspect="1" noChangeArrowheads="1"/>
          </p:cNvPicPr>
          <p:nvPr/>
        </p:nvPicPr>
        <p:blipFill>
          <a:blip r:embed="rId8" cstate="print"/>
          <a:srcRect/>
          <a:stretch>
            <a:fillRect/>
          </a:stretch>
        </p:blipFill>
        <p:spPr bwMode="auto">
          <a:xfrm>
            <a:off x="7772400" y="0"/>
            <a:ext cx="1371600" cy="838685"/>
          </a:xfrm>
          <a:prstGeom prst="rect">
            <a:avLst/>
          </a:prstGeom>
          <a:noFill/>
          <a:ln w="9525">
            <a:noFill/>
            <a:miter lim="800000"/>
            <a:headEnd/>
            <a:tailEnd/>
          </a:ln>
        </p:spPr>
      </p:pic>
      <p:pic>
        <p:nvPicPr>
          <p:cNvPr id="17" name="Picture 58" descr="National Science Foundation">
            <a:hlinkClick r:id="rId9"/>
          </p:cNvPr>
          <p:cNvPicPr>
            <a:picLocks noChangeAspect="1" noChangeArrowheads="1"/>
          </p:cNvPicPr>
          <p:nvPr/>
        </p:nvPicPr>
        <p:blipFill>
          <a:blip r:embed="rId10" cstate="print"/>
          <a:srcRect/>
          <a:stretch>
            <a:fillRect/>
          </a:stretch>
        </p:blipFill>
        <p:spPr bwMode="auto">
          <a:xfrm>
            <a:off x="1" y="0"/>
            <a:ext cx="691330" cy="6636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34" y="363747"/>
            <a:ext cx="8229600" cy="1143000"/>
          </a:xfrm>
        </p:spPr>
        <p:txBody>
          <a:bodyPr>
            <a:normAutofit fontScale="90000"/>
          </a:bodyPr>
          <a:lstStyle/>
          <a:p>
            <a:r>
              <a:rPr lang="en-US" dirty="0" smtClean="0"/>
              <a:t>PREM Student Recruitment &amp; Engagement Key Activities</a:t>
            </a:r>
            <a:endParaRPr lang="en-US" dirty="0"/>
          </a:p>
        </p:txBody>
      </p:sp>
      <p:sp>
        <p:nvSpPr>
          <p:cNvPr id="3" name="Content Placeholder 2"/>
          <p:cNvSpPr>
            <a:spLocks noGrp="1"/>
          </p:cNvSpPr>
          <p:nvPr>
            <p:ph idx="1"/>
          </p:nvPr>
        </p:nvSpPr>
        <p:spPr>
          <a:xfrm>
            <a:off x="447869" y="1867061"/>
            <a:ext cx="8229600" cy="4748343"/>
          </a:xfrm>
        </p:spPr>
        <p:txBody>
          <a:bodyPr>
            <a:normAutofit fontScale="70000" lnSpcReduction="20000"/>
          </a:bodyPr>
          <a:lstStyle/>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Background information</a:t>
            </a:r>
          </a:p>
          <a:p>
            <a:pPr marL="168275" indent="-168275">
              <a:lnSpc>
                <a:spcPct val="125000"/>
              </a:lnSpc>
              <a:spcAft>
                <a:spcPts val="1200"/>
              </a:spcAft>
              <a:buFont typeface="Wingdings" pitchFamily="2" charset="2"/>
              <a:buChar char="Ø"/>
            </a:pPr>
            <a:r>
              <a:rPr lang="en-US" dirty="0" smtClean="0">
                <a:solidFill>
                  <a:srgbClr val="FF0000"/>
                </a:solidFill>
                <a:latin typeface="Arial" pitchFamily="96" charset="0"/>
                <a:ea typeface="Arial" pitchFamily="96" charset="0"/>
                <a:cs typeface="Arial" pitchFamily="96" charset="0"/>
              </a:rPr>
              <a:t>  Student recruitment activities </a:t>
            </a: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Student research experiences &amp; research seminar at UTPA</a:t>
            </a: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UTPA - REU participants and Faculty-Student Teams at UMN, &amp; </a:t>
            </a:r>
            <a:r>
              <a:rPr lang="en-US" dirty="0" smtClean="0"/>
              <a:t>UTPA faculty and student visits to UMN Industrial Consortium (IPRIME)</a:t>
            </a:r>
            <a:endParaRPr lang="en-US" dirty="0" smtClean="0">
              <a:latin typeface="Arial" pitchFamily="96" charset="0"/>
              <a:ea typeface="Arial" pitchFamily="96" charset="0"/>
              <a:cs typeface="Arial" pitchFamily="96" charset="0"/>
            </a:endParaRP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UTPA-UMN joint research symposium, poster sessions, seminar speakers, webcast seminars at UTPA</a:t>
            </a: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Student involvement in outreach activities</a:t>
            </a:r>
          </a:p>
        </p:txBody>
      </p:sp>
      <p:pic>
        <p:nvPicPr>
          <p:cNvPr id="7" name="Picture 2"/>
          <p:cNvPicPr>
            <a:picLocks noChangeAspect="1" noChangeArrowheads="1"/>
          </p:cNvPicPr>
          <p:nvPr/>
        </p:nvPicPr>
        <p:blipFill>
          <a:blip r:embed="rId3" cstate="print"/>
          <a:srcRect/>
          <a:stretch>
            <a:fillRect/>
          </a:stretch>
        </p:blipFill>
        <p:spPr bwMode="auto">
          <a:xfrm>
            <a:off x="7772400" y="0"/>
            <a:ext cx="1371600" cy="838685"/>
          </a:xfrm>
          <a:prstGeom prst="rect">
            <a:avLst/>
          </a:prstGeom>
          <a:noFill/>
          <a:ln w="9525">
            <a:noFill/>
            <a:miter lim="800000"/>
            <a:headEnd/>
            <a:tailEnd/>
          </a:ln>
        </p:spPr>
      </p:pic>
      <p:pic>
        <p:nvPicPr>
          <p:cNvPr id="8" name="Picture 58" descr="National Science Foundation">
            <a:hlinkClick r:id="rId4"/>
          </p:cNvPr>
          <p:cNvPicPr>
            <a:picLocks noChangeAspect="1" noChangeArrowheads="1"/>
          </p:cNvPicPr>
          <p:nvPr/>
        </p:nvPicPr>
        <p:blipFill>
          <a:blip r:embed="rId5" cstate="print"/>
          <a:srcRect/>
          <a:stretch>
            <a:fillRect/>
          </a:stretch>
        </p:blipFill>
        <p:spPr bwMode="auto">
          <a:xfrm>
            <a:off x="1" y="0"/>
            <a:ext cx="691330" cy="6636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Student Recruitment</a:t>
            </a:r>
            <a:br>
              <a:rPr lang="en-US" dirty="0" smtClean="0"/>
            </a:br>
            <a:r>
              <a:rPr lang="en-US" dirty="0" smtClean="0"/>
              <a:t> Activities</a:t>
            </a:r>
            <a:endParaRPr lang="en-US" dirty="0"/>
          </a:p>
        </p:txBody>
      </p:sp>
      <p:sp>
        <p:nvSpPr>
          <p:cNvPr id="3" name="Content Placeholder 2"/>
          <p:cNvSpPr>
            <a:spLocks noGrp="1"/>
          </p:cNvSpPr>
          <p:nvPr>
            <p:ph idx="1"/>
          </p:nvPr>
        </p:nvSpPr>
        <p:spPr>
          <a:xfrm>
            <a:off x="457199" y="1705468"/>
            <a:ext cx="8487509" cy="4525963"/>
          </a:xfrm>
        </p:spPr>
        <p:txBody>
          <a:bodyPr/>
          <a:lstStyle/>
          <a:p>
            <a:pPr>
              <a:buFont typeface="Wingdings" pitchFamily="2" charset="2"/>
              <a:buChar char="Ø"/>
            </a:pPr>
            <a:r>
              <a:rPr lang="en-US" dirty="0" smtClean="0"/>
              <a:t>Undergraduate and graduate recruitment </a:t>
            </a:r>
            <a:r>
              <a:rPr lang="en-US" i="1" dirty="0" smtClean="0"/>
              <a:t>mainly</a:t>
            </a:r>
            <a:r>
              <a:rPr lang="en-US" dirty="0" smtClean="0"/>
              <a:t> occurs at the beginning of the academic year with involvement of most PREM faculty.</a:t>
            </a:r>
          </a:p>
          <a:p>
            <a:pPr>
              <a:buFont typeface="Wingdings" pitchFamily="2" charset="2"/>
              <a:buChar char="Ø"/>
            </a:pPr>
            <a:r>
              <a:rPr lang="en-US" dirty="0" smtClean="0"/>
              <a:t>PREM team highly visible in STEM departments </a:t>
            </a:r>
            <a:r>
              <a:rPr lang="en-US" sz="2800" dirty="0" smtClean="0"/>
              <a:t>(e.g. shirts, posters, etc.) </a:t>
            </a:r>
            <a:r>
              <a:rPr lang="en-US" dirty="0" smtClean="0"/>
              <a:t>which promotes student interest and response.</a:t>
            </a:r>
          </a:p>
          <a:p>
            <a:pPr>
              <a:buFont typeface="Wingdings" pitchFamily="2" charset="2"/>
              <a:buChar char="Ø"/>
            </a:pPr>
            <a:r>
              <a:rPr lang="en-US" dirty="0" smtClean="0"/>
              <a:t>Advertisement and recruitment starts in freshman courses.</a:t>
            </a:r>
          </a:p>
          <a:p>
            <a:pPr lvl="1"/>
            <a:endParaRPr lang="en-US" dirty="0" smtClean="0"/>
          </a:p>
        </p:txBody>
      </p:sp>
      <p:pic>
        <p:nvPicPr>
          <p:cNvPr id="4" name="Picture 58" descr="National Science Foundation">
            <a:hlinkClick r:id="rId3"/>
          </p:cNvPr>
          <p:cNvPicPr>
            <a:picLocks noChangeAspect="1" noChangeArrowheads="1"/>
          </p:cNvPicPr>
          <p:nvPr/>
        </p:nvPicPr>
        <p:blipFill>
          <a:blip r:embed="rId4" cstate="print"/>
          <a:srcRect/>
          <a:stretch>
            <a:fillRect/>
          </a:stretch>
        </p:blipFill>
        <p:spPr bwMode="auto">
          <a:xfrm>
            <a:off x="1" y="0"/>
            <a:ext cx="691330" cy="663677"/>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7772400" y="0"/>
            <a:ext cx="1371600" cy="8386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Student Recruitment</a:t>
            </a:r>
            <a:br>
              <a:rPr lang="en-US" dirty="0" smtClean="0"/>
            </a:br>
            <a:r>
              <a:rPr lang="en-US" dirty="0" smtClean="0"/>
              <a:t> Activities</a:t>
            </a:r>
            <a:endParaRPr lang="en-US" dirty="0"/>
          </a:p>
        </p:txBody>
      </p:sp>
      <p:sp>
        <p:nvSpPr>
          <p:cNvPr id="3" name="Content Placeholder 2"/>
          <p:cNvSpPr>
            <a:spLocks noGrp="1"/>
          </p:cNvSpPr>
          <p:nvPr>
            <p:ph idx="1"/>
          </p:nvPr>
        </p:nvSpPr>
        <p:spPr>
          <a:xfrm>
            <a:off x="457199" y="1658815"/>
            <a:ext cx="8487509" cy="4525963"/>
          </a:xfrm>
        </p:spPr>
        <p:txBody>
          <a:bodyPr/>
          <a:lstStyle/>
          <a:p>
            <a:pPr>
              <a:buFont typeface="Wingdings" pitchFamily="2" charset="2"/>
              <a:buChar char="Ø"/>
            </a:pPr>
            <a:r>
              <a:rPr lang="en-US" dirty="0" smtClean="0"/>
              <a:t>Recruitment process generally includes the submission of resume and an interview.</a:t>
            </a:r>
          </a:p>
          <a:p>
            <a:pPr>
              <a:buFont typeface="Wingdings" pitchFamily="2" charset="2"/>
              <a:buChar char="Ø"/>
            </a:pPr>
            <a:r>
              <a:rPr lang="en-US" dirty="0" smtClean="0"/>
              <a:t>During probation period, most students start with 10 hrs/week.</a:t>
            </a:r>
          </a:p>
          <a:p>
            <a:pPr>
              <a:buFont typeface="Wingdings" pitchFamily="2" charset="2"/>
              <a:buChar char="Ø"/>
            </a:pPr>
            <a:r>
              <a:rPr lang="en-US" dirty="0" smtClean="0"/>
              <a:t>After probation period, students are rewarded with full support  </a:t>
            </a:r>
            <a:r>
              <a:rPr lang="en-US" sz="2800" dirty="0" smtClean="0"/>
              <a:t>(stipend or 15-20 hrs/week).</a:t>
            </a:r>
          </a:p>
          <a:p>
            <a:pPr>
              <a:buFont typeface="Wingdings" pitchFamily="2" charset="2"/>
              <a:buChar char="Ø"/>
            </a:pPr>
            <a:r>
              <a:rPr lang="en-US" dirty="0" smtClean="0"/>
              <a:t>Usually PREM has a waiting list.</a:t>
            </a:r>
          </a:p>
        </p:txBody>
      </p:sp>
      <p:pic>
        <p:nvPicPr>
          <p:cNvPr id="4" name="Picture 58" descr="National Science Foundation">
            <a:hlinkClick r:id="rId3"/>
          </p:cNvPr>
          <p:cNvPicPr>
            <a:picLocks noChangeAspect="1" noChangeArrowheads="1"/>
          </p:cNvPicPr>
          <p:nvPr/>
        </p:nvPicPr>
        <p:blipFill>
          <a:blip r:embed="rId4" cstate="print"/>
          <a:srcRect/>
          <a:stretch>
            <a:fillRect/>
          </a:stretch>
        </p:blipFill>
        <p:spPr bwMode="auto">
          <a:xfrm>
            <a:off x="1" y="0"/>
            <a:ext cx="691330" cy="663677"/>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7772400" y="0"/>
            <a:ext cx="1371600" cy="8386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34" y="363747"/>
            <a:ext cx="8229600" cy="1143000"/>
          </a:xfrm>
        </p:spPr>
        <p:txBody>
          <a:bodyPr>
            <a:normAutofit fontScale="90000"/>
          </a:bodyPr>
          <a:lstStyle/>
          <a:p>
            <a:r>
              <a:rPr lang="en-US" dirty="0" smtClean="0"/>
              <a:t>PREM Student Recruitment &amp; Engagement Key Activities</a:t>
            </a:r>
            <a:endParaRPr lang="en-US" dirty="0"/>
          </a:p>
        </p:txBody>
      </p:sp>
      <p:sp>
        <p:nvSpPr>
          <p:cNvPr id="3" name="Content Placeholder 2"/>
          <p:cNvSpPr>
            <a:spLocks noGrp="1"/>
          </p:cNvSpPr>
          <p:nvPr>
            <p:ph idx="1"/>
          </p:nvPr>
        </p:nvSpPr>
        <p:spPr>
          <a:xfrm>
            <a:off x="447869" y="1867061"/>
            <a:ext cx="8229600" cy="4748343"/>
          </a:xfrm>
        </p:spPr>
        <p:txBody>
          <a:bodyPr>
            <a:normAutofit fontScale="70000" lnSpcReduction="20000"/>
          </a:bodyPr>
          <a:lstStyle/>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Background information</a:t>
            </a: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Student recruitment activities</a:t>
            </a:r>
          </a:p>
          <a:p>
            <a:pPr marL="168275" indent="-168275">
              <a:lnSpc>
                <a:spcPct val="125000"/>
              </a:lnSpc>
              <a:spcAft>
                <a:spcPts val="1200"/>
              </a:spcAft>
              <a:buFont typeface="Wingdings" pitchFamily="2" charset="2"/>
              <a:buChar char="Ø"/>
            </a:pPr>
            <a:r>
              <a:rPr lang="en-US" dirty="0" smtClean="0">
                <a:solidFill>
                  <a:srgbClr val="FF0000"/>
                </a:solidFill>
                <a:latin typeface="Arial" pitchFamily="96" charset="0"/>
                <a:ea typeface="Arial" pitchFamily="96" charset="0"/>
                <a:cs typeface="Arial" pitchFamily="96" charset="0"/>
              </a:rPr>
              <a:t>  Student research experiences &amp; research seminar at UTPA</a:t>
            </a: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UTPA - REU participants and Faculty-Student Teams at UMN, &amp; </a:t>
            </a:r>
            <a:r>
              <a:rPr lang="en-US" dirty="0" smtClean="0"/>
              <a:t>UTPA faculty and student visits to UMN Industrial Consortium (IPRIME)</a:t>
            </a:r>
            <a:endParaRPr lang="en-US" dirty="0" smtClean="0">
              <a:latin typeface="Arial" pitchFamily="96" charset="0"/>
              <a:ea typeface="Arial" pitchFamily="96" charset="0"/>
              <a:cs typeface="Arial" pitchFamily="96" charset="0"/>
            </a:endParaRP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UTPA-UMN joint research symposium, poster sessions, seminar speakers, webcast seminars at UTPA</a:t>
            </a:r>
          </a:p>
          <a:p>
            <a:pPr marL="168275" indent="-168275">
              <a:lnSpc>
                <a:spcPct val="125000"/>
              </a:lnSpc>
              <a:spcAft>
                <a:spcPts val="1200"/>
              </a:spcAft>
              <a:buFont typeface="Wingdings" pitchFamily="2" charset="2"/>
              <a:buChar char="Ø"/>
            </a:pPr>
            <a:r>
              <a:rPr lang="en-US" dirty="0" smtClean="0">
                <a:latin typeface="Arial" pitchFamily="96" charset="0"/>
                <a:ea typeface="Arial" pitchFamily="96" charset="0"/>
                <a:cs typeface="Arial" pitchFamily="96" charset="0"/>
              </a:rPr>
              <a:t>  Student involvement in outreach activities</a:t>
            </a:r>
          </a:p>
        </p:txBody>
      </p:sp>
      <p:pic>
        <p:nvPicPr>
          <p:cNvPr id="7" name="Picture 2"/>
          <p:cNvPicPr>
            <a:picLocks noChangeAspect="1" noChangeArrowheads="1"/>
          </p:cNvPicPr>
          <p:nvPr/>
        </p:nvPicPr>
        <p:blipFill>
          <a:blip r:embed="rId3" cstate="print"/>
          <a:srcRect/>
          <a:stretch>
            <a:fillRect/>
          </a:stretch>
        </p:blipFill>
        <p:spPr bwMode="auto">
          <a:xfrm>
            <a:off x="7772400" y="0"/>
            <a:ext cx="1371600" cy="838685"/>
          </a:xfrm>
          <a:prstGeom prst="rect">
            <a:avLst/>
          </a:prstGeom>
          <a:noFill/>
          <a:ln w="9525">
            <a:noFill/>
            <a:miter lim="800000"/>
            <a:headEnd/>
            <a:tailEnd/>
          </a:ln>
        </p:spPr>
      </p:pic>
      <p:pic>
        <p:nvPicPr>
          <p:cNvPr id="8" name="Picture 58" descr="National Science Foundation">
            <a:hlinkClick r:id="rId4"/>
          </p:cNvPr>
          <p:cNvPicPr>
            <a:picLocks noChangeAspect="1" noChangeArrowheads="1"/>
          </p:cNvPicPr>
          <p:nvPr/>
        </p:nvPicPr>
        <p:blipFill>
          <a:blip r:embed="rId5" cstate="print"/>
          <a:srcRect/>
          <a:stretch>
            <a:fillRect/>
          </a:stretch>
        </p:blipFill>
        <p:spPr bwMode="auto">
          <a:xfrm>
            <a:off x="1" y="0"/>
            <a:ext cx="691330" cy="6636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Research</a:t>
            </a:r>
            <a:br>
              <a:rPr lang="en-US" dirty="0" smtClean="0"/>
            </a:br>
            <a:r>
              <a:rPr lang="en-US" dirty="0" smtClean="0"/>
              <a:t> Activities</a:t>
            </a:r>
            <a:endParaRPr lang="en-US" dirty="0"/>
          </a:p>
        </p:txBody>
      </p:sp>
      <p:sp>
        <p:nvSpPr>
          <p:cNvPr id="3" name="Content Placeholder 2"/>
          <p:cNvSpPr>
            <a:spLocks noGrp="1"/>
          </p:cNvSpPr>
          <p:nvPr>
            <p:ph idx="1"/>
          </p:nvPr>
        </p:nvSpPr>
        <p:spPr>
          <a:xfrm>
            <a:off x="457200" y="1693984"/>
            <a:ext cx="8229600" cy="4525963"/>
          </a:xfrm>
        </p:spPr>
        <p:txBody>
          <a:bodyPr/>
          <a:lstStyle/>
          <a:p>
            <a:pPr>
              <a:buFont typeface="Wingdings" pitchFamily="2" charset="2"/>
              <a:buChar char="Ø"/>
            </a:pPr>
            <a:r>
              <a:rPr lang="en-US" dirty="0" smtClean="0"/>
              <a:t>Experiences designed to encourage and prepare students to pursue materials science careers &amp; graduate school </a:t>
            </a:r>
          </a:p>
          <a:p>
            <a:pPr>
              <a:buNone/>
            </a:pPr>
            <a:r>
              <a:rPr lang="en-US" sz="2800" dirty="0" smtClean="0"/>
              <a:t>   (e.g. 5 out of 7 UG students that have graduated entered graduate school).</a:t>
            </a:r>
            <a:endParaRPr lang="en-US" dirty="0" smtClean="0"/>
          </a:p>
          <a:p>
            <a:pPr>
              <a:buFont typeface="Wingdings" pitchFamily="2" charset="2"/>
              <a:buChar char="Ø"/>
            </a:pPr>
            <a:r>
              <a:rPr lang="en-US" dirty="0" smtClean="0"/>
              <a:t>Safety and Instrumentation Training Workshop </a:t>
            </a:r>
            <a:r>
              <a:rPr lang="en-US" sz="2800" dirty="0" smtClean="0"/>
              <a:t>(at least one every semester).</a:t>
            </a:r>
            <a:endParaRPr lang="en-US" dirty="0" smtClean="0"/>
          </a:p>
          <a:p>
            <a:pPr>
              <a:buFont typeface="Wingdings" pitchFamily="2" charset="2"/>
              <a:buChar char="Ø"/>
            </a:pPr>
            <a:r>
              <a:rPr lang="en-US" dirty="0" smtClean="0"/>
              <a:t>PREM Faculty working primarily with UG students </a:t>
            </a:r>
            <a:r>
              <a:rPr lang="en-US" sz="2800" dirty="0" smtClean="0">
                <a:latin typeface="+mj-lt"/>
              </a:rPr>
              <a:t>(e.g. s</a:t>
            </a:r>
            <a:r>
              <a:rPr lang="en-US" sz="2800" dirty="0" smtClean="0">
                <a:latin typeface="+mj-lt"/>
                <a:cs typeface="Times New Roman" pitchFamily="18" charset="0"/>
              </a:rPr>
              <a:t>tudents meet weekly with their respective advisors). </a:t>
            </a:r>
            <a:endParaRPr lang="en-US" sz="2800" dirty="0" smtClean="0">
              <a:latin typeface="+mj-lt"/>
            </a:endParaRPr>
          </a:p>
          <a:p>
            <a:pPr lvl="1"/>
            <a:endParaRPr lang="en-US" dirty="0" smtClean="0"/>
          </a:p>
          <a:p>
            <a:pPr lvl="1"/>
            <a:endParaRPr lang="en-US" dirty="0"/>
          </a:p>
        </p:txBody>
      </p:sp>
      <p:pic>
        <p:nvPicPr>
          <p:cNvPr id="4" name="Picture 58" descr="National Science Foundation">
            <a:hlinkClick r:id="rId3"/>
          </p:cNvPr>
          <p:cNvPicPr>
            <a:picLocks noChangeAspect="1" noChangeArrowheads="1"/>
          </p:cNvPicPr>
          <p:nvPr/>
        </p:nvPicPr>
        <p:blipFill>
          <a:blip r:embed="rId4" cstate="print"/>
          <a:srcRect/>
          <a:stretch>
            <a:fillRect/>
          </a:stretch>
        </p:blipFill>
        <p:spPr bwMode="auto">
          <a:xfrm>
            <a:off x="1" y="0"/>
            <a:ext cx="691330" cy="663677"/>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7772400" y="0"/>
            <a:ext cx="1371600" cy="8386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utpa template">
  <a:themeElements>
    <a:clrScheme name="1_utpa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tpa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99CC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utpa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tpa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tpa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tpa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tpa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tpa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tpa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tpa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tpa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tpa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tpa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tpa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15476</TotalTime>
  <Words>1463</Words>
  <Application>Microsoft Office PowerPoint</Application>
  <PresentationFormat>On-screen Show (4:3)</PresentationFormat>
  <Paragraphs>163</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1_utpa template</vt:lpstr>
      <vt:lpstr>Building Your Pipeline – Strategies for Recruiting and Keeping Students Engaged in PREM   UTPA-UMN PREM     </vt:lpstr>
      <vt:lpstr>PREM Student Recruitment &amp; Engagement Key Activities</vt:lpstr>
      <vt:lpstr>UTPA PREM Team</vt:lpstr>
      <vt:lpstr>PREM Students in Cutting Edge Research Activities </vt:lpstr>
      <vt:lpstr>PREM Student Recruitment &amp; Engagement Key Activities</vt:lpstr>
      <vt:lpstr> Student Recruitment  Activities</vt:lpstr>
      <vt:lpstr> Student Recruitment  Activities</vt:lpstr>
      <vt:lpstr>PREM Student Recruitment &amp; Engagement Key Activities</vt:lpstr>
      <vt:lpstr>Student Research  Activities</vt:lpstr>
      <vt:lpstr>Student Research  Activities</vt:lpstr>
      <vt:lpstr>Research Seminar</vt:lpstr>
      <vt:lpstr>Research Seminar</vt:lpstr>
      <vt:lpstr>Research Seminar</vt:lpstr>
      <vt:lpstr>PREM Student Recruitment &amp; Engagement Key Activities</vt:lpstr>
      <vt:lpstr>UTPA  Visits to UMN  Industrial Consortium (IPRIME)</vt:lpstr>
      <vt:lpstr>UTPA Students and Faculty at UMN Summer Program</vt:lpstr>
      <vt:lpstr>PREM Student Recruitment &amp; Engagement Key Activities</vt:lpstr>
      <vt:lpstr>UTPA-UMN Joint Research Symposium &amp; Poster Session</vt:lpstr>
      <vt:lpstr>Seminar Speakers &amp;  MS committees at UTPA</vt:lpstr>
      <vt:lpstr>Poster Sessions</vt:lpstr>
      <vt:lpstr>PREM Student Recruitment &amp; Engagement Key Activities</vt:lpstr>
      <vt:lpstr>PREM Outreach Activities</vt:lpstr>
      <vt:lpstr>HESTEC</vt:lpstr>
      <vt:lpstr>Final Remarks</vt:lpstr>
      <vt:lpstr>Thank YOU</vt:lpstr>
      <vt:lpstr>Open Forum</vt:lpstr>
      <vt:lpstr>Sample PREM Evaluation  Results</vt:lpstr>
    </vt:vector>
  </TitlesOfParts>
  <Company>UTPA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ASEE Presentation</dc:title>
  <dc:creator>Horacio Vasquez, Ph. D.</dc:creator>
  <cp:lastModifiedBy>CVillalobos</cp:lastModifiedBy>
  <cp:revision>730</cp:revision>
  <dcterms:created xsi:type="dcterms:W3CDTF">2011-04-01T16:30:55Z</dcterms:created>
  <dcterms:modified xsi:type="dcterms:W3CDTF">2011-10-26T11:54:52Z</dcterms:modified>
</cp:coreProperties>
</file>